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y="6858000" cx="9144000"/>
  <p:notesSz cx="6889750" cy="10021875"/>
  <p:embeddedFontLst>
    <p:embeddedFont>
      <p:font typeface="Play"/>
      <p:regular r:id="rId26"/>
      <p:bold r:id="rId27"/>
    </p:embeddedFont>
    <p:embeddedFont>
      <p:font typeface="Coming Soon"/>
      <p:regular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9" roundtripDataSignature="AMtx7mif+vlx0Avt/47sMBdbkoeUZyn45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Play-regular.fntdata"/><Relationship Id="rId25" Type="http://schemas.openxmlformats.org/officeDocument/2006/relationships/slide" Target="slides/slide21.xml"/><Relationship Id="rId28" Type="http://schemas.openxmlformats.org/officeDocument/2006/relationships/font" Target="fonts/ComingSoon-regular.fntdata"/><Relationship Id="rId27" Type="http://schemas.openxmlformats.org/officeDocument/2006/relationships/font" Target="fonts/Play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customschemas.google.com/relationships/presentationmetadata" Target="meta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85558" cy="502835"/>
          </a:xfrm>
          <a:prstGeom prst="rect">
            <a:avLst/>
          </a:prstGeom>
          <a:noFill/>
          <a:ln>
            <a:noFill/>
          </a:ln>
        </p:spPr>
        <p:txBody>
          <a:bodyPr anchorCtr="0" anchor="t" bIns="48300" lIns="96625" spcFirstLastPara="1" rIns="96625" wrap="square" tIns="483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02597" y="0"/>
            <a:ext cx="2985558" cy="502835"/>
          </a:xfrm>
          <a:prstGeom prst="rect">
            <a:avLst/>
          </a:prstGeom>
          <a:noFill/>
          <a:ln>
            <a:noFill/>
          </a:ln>
        </p:spPr>
        <p:txBody>
          <a:bodyPr anchorCtr="0" anchor="t" bIns="48300" lIns="96625" spcFirstLastPara="1" rIns="96625" wrap="square" tIns="483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90625" y="1252538"/>
            <a:ext cx="450850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  <a:noFill/>
          <a:ln>
            <a:noFill/>
          </a:ln>
        </p:spPr>
        <p:txBody>
          <a:bodyPr anchorCtr="0" anchor="t" bIns="48300" lIns="96625" spcFirstLastPara="1" rIns="96625" wrap="square" tIns="483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519055"/>
            <a:ext cx="2985558" cy="502834"/>
          </a:xfrm>
          <a:prstGeom prst="rect">
            <a:avLst/>
          </a:prstGeom>
          <a:noFill/>
          <a:ln>
            <a:noFill/>
          </a:ln>
        </p:spPr>
        <p:txBody>
          <a:bodyPr anchorCtr="0" anchor="b" bIns="48300" lIns="96625" spcFirstLastPara="1" rIns="96625" wrap="square" tIns="483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  <a:noFill/>
          <a:ln>
            <a:noFill/>
          </a:ln>
        </p:spPr>
        <p:txBody>
          <a:bodyPr anchorCtr="0" anchor="b" bIns="48300" lIns="96625" spcFirstLastPara="1" rIns="96625" wrap="square" tIns="483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1190625" y="1252538"/>
            <a:ext cx="450850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0:notes"/>
          <p:cNvSpPr/>
          <p:nvPr>
            <p:ph idx="2" type="sldImg"/>
          </p:nvPr>
        </p:nvSpPr>
        <p:spPr>
          <a:xfrm>
            <a:off x="1190625" y="1252538"/>
            <a:ext cx="450850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1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1:notes"/>
          <p:cNvSpPr/>
          <p:nvPr>
            <p:ph idx="2" type="sldImg"/>
          </p:nvPr>
        </p:nvSpPr>
        <p:spPr>
          <a:xfrm>
            <a:off x="1190625" y="1252538"/>
            <a:ext cx="450850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2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2:notes"/>
          <p:cNvSpPr/>
          <p:nvPr>
            <p:ph idx="2" type="sldImg"/>
          </p:nvPr>
        </p:nvSpPr>
        <p:spPr>
          <a:xfrm>
            <a:off x="1190625" y="1252538"/>
            <a:ext cx="450850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3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3:notes"/>
          <p:cNvSpPr/>
          <p:nvPr>
            <p:ph idx="2" type="sldImg"/>
          </p:nvPr>
        </p:nvSpPr>
        <p:spPr>
          <a:xfrm>
            <a:off x="1190625" y="1252538"/>
            <a:ext cx="450850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4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4:notes"/>
          <p:cNvSpPr/>
          <p:nvPr>
            <p:ph idx="2" type="sldImg"/>
          </p:nvPr>
        </p:nvSpPr>
        <p:spPr>
          <a:xfrm>
            <a:off x="1190625" y="1252538"/>
            <a:ext cx="450850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5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5:notes"/>
          <p:cNvSpPr/>
          <p:nvPr>
            <p:ph idx="2" type="sldImg"/>
          </p:nvPr>
        </p:nvSpPr>
        <p:spPr>
          <a:xfrm>
            <a:off x="1190625" y="1252538"/>
            <a:ext cx="450850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6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6:notes"/>
          <p:cNvSpPr/>
          <p:nvPr>
            <p:ph idx="2" type="sldImg"/>
          </p:nvPr>
        </p:nvSpPr>
        <p:spPr>
          <a:xfrm>
            <a:off x="1190625" y="1252538"/>
            <a:ext cx="450850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7:notes"/>
          <p:cNvSpPr/>
          <p:nvPr>
            <p:ph idx="2" type="sldImg"/>
          </p:nvPr>
        </p:nvSpPr>
        <p:spPr>
          <a:xfrm>
            <a:off x="1190625" y="1252538"/>
            <a:ext cx="450850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" name="Google Shape;181;p17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  <a:noFill/>
          <a:ln>
            <a:noFill/>
          </a:ln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7:notes"/>
          <p:cNvSpPr txBox="1"/>
          <p:nvPr>
            <p:ph idx="12" type="sldNum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  <a:noFill/>
          <a:ln>
            <a:noFill/>
          </a:ln>
        </p:spPr>
        <p:txBody>
          <a:bodyPr anchorCtr="0" anchor="b" bIns="48300" lIns="96625" spcFirstLastPara="1" rIns="96625" wrap="square" tIns="483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8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8:notes"/>
          <p:cNvSpPr/>
          <p:nvPr>
            <p:ph idx="2" type="sldImg"/>
          </p:nvPr>
        </p:nvSpPr>
        <p:spPr>
          <a:xfrm>
            <a:off x="1190625" y="1252538"/>
            <a:ext cx="450850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9:notes"/>
          <p:cNvSpPr/>
          <p:nvPr>
            <p:ph idx="2" type="sldImg"/>
          </p:nvPr>
        </p:nvSpPr>
        <p:spPr>
          <a:xfrm>
            <a:off x="1190625" y="1252538"/>
            <a:ext cx="450850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p19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  <a:noFill/>
          <a:ln>
            <a:noFill/>
          </a:ln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9:notes"/>
          <p:cNvSpPr txBox="1"/>
          <p:nvPr>
            <p:ph idx="12" type="sldNum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  <a:noFill/>
          <a:ln>
            <a:noFill/>
          </a:ln>
        </p:spPr>
        <p:txBody>
          <a:bodyPr anchorCtr="0" anchor="b" bIns="48300" lIns="96625" spcFirstLastPara="1" rIns="96625" wrap="square" tIns="483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:notes"/>
          <p:cNvSpPr/>
          <p:nvPr>
            <p:ph idx="2" type="sldImg"/>
          </p:nvPr>
        </p:nvSpPr>
        <p:spPr>
          <a:xfrm>
            <a:off x="1190625" y="1252538"/>
            <a:ext cx="450850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0:notes"/>
          <p:cNvSpPr/>
          <p:nvPr>
            <p:ph idx="2" type="sldImg"/>
          </p:nvPr>
        </p:nvSpPr>
        <p:spPr>
          <a:xfrm>
            <a:off x="1190625" y="1252538"/>
            <a:ext cx="450850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" name="Google Shape;202;p20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  <a:noFill/>
          <a:ln>
            <a:noFill/>
          </a:ln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0:notes"/>
          <p:cNvSpPr txBox="1"/>
          <p:nvPr>
            <p:ph idx="12" type="sldNum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  <a:noFill/>
          <a:ln>
            <a:noFill/>
          </a:ln>
        </p:spPr>
        <p:txBody>
          <a:bodyPr anchorCtr="0" anchor="b" bIns="48300" lIns="96625" spcFirstLastPara="1" rIns="96625" wrap="square" tIns="483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1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1:notes"/>
          <p:cNvSpPr/>
          <p:nvPr>
            <p:ph idx="2" type="sldImg"/>
          </p:nvPr>
        </p:nvSpPr>
        <p:spPr>
          <a:xfrm>
            <a:off x="1190625" y="1252538"/>
            <a:ext cx="450850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3:notes"/>
          <p:cNvSpPr/>
          <p:nvPr>
            <p:ph idx="2" type="sldImg"/>
          </p:nvPr>
        </p:nvSpPr>
        <p:spPr>
          <a:xfrm>
            <a:off x="1190625" y="1252538"/>
            <a:ext cx="450850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4:notes"/>
          <p:cNvSpPr/>
          <p:nvPr>
            <p:ph idx="2" type="sldImg"/>
          </p:nvPr>
        </p:nvSpPr>
        <p:spPr>
          <a:xfrm>
            <a:off x="1190625" y="1252538"/>
            <a:ext cx="450850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5:notes"/>
          <p:cNvSpPr/>
          <p:nvPr>
            <p:ph idx="2" type="sldImg"/>
          </p:nvPr>
        </p:nvSpPr>
        <p:spPr>
          <a:xfrm>
            <a:off x="1190625" y="1252538"/>
            <a:ext cx="450850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6:notes"/>
          <p:cNvSpPr/>
          <p:nvPr>
            <p:ph idx="2" type="sldImg"/>
          </p:nvPr>
        </p:nvSpPr>
        <p:spPr>
          <a:xfrm>
            <a:off x="1190625" y="1252538"/>
            <a:ext cx="450850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7:notes"/>
          <p:cNvSpPr/>
          <p:nvPr>
            <p:ph idx="2" type="sldImg"/>
          </p:nvPr>
        </p:nvSpPr>
        <p:spPr>
          <a:xfrm>
            <a:off x="1190625" y="1252538"/>
            <a:ext cx="450850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8:notes"/>
          <p:cNvSpPr/>
          <p:nvPr>
            <p:ph idx="2" type="sldImg"/>
          </p:nvPr>
        </p:nvSpPr>
        <p:spPr>
          <a:xfrm>
            <a:off x="1190625" y="1252538"/>
            <a:ext cx="450850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9:notes"/>
          <p:cNvSpPr/>
          <p:nvPr>
            <p:ph idx="2" type="sldImg"/>
          </p:nvPr>
        </p:nvSpPr>
        <p:spPr>
          <a:xfrm>
            <a:off x="1190625" y="1252538"/>
            <a:ext cx="4508500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9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8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8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9"/>
          <p:cNvSpPr txBox="1"/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9"/>
          <p:cNvSpPr txBox="1"/>
          <p:nvPr>
            <p:ph idx="1" type="body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0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1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30" name="Google Shape;30;p3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2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32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3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3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33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33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33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3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6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6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36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3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7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7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43C64"/>
            </a:gs>
            <a:gs pos="60000">
              <a:srgbClr val="143C64"/>
            </a:gs>
            <a:gs pos="95000">
              <a:srgbClr val="72C4E9"/>
            </a:gs>
            <a:gs pos="100000">
              <a:srgbClr val="72C4E9"/>
            </a:gs>
          </a:gsLst>
          <a:lin ang="5400000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8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and gold card with a gold and silver object&#10;&#10;Description automatically generated with medium confidence" id="88" name="Google Shape;8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1081670" y="-679319"/>
            <a:ext cx="6926235" cy="8262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"/>
          <p:cNvSpPr txBox="1"/>
          <p:nvPr/>
        </p:nvSpPr>
        <p:spPr>
          <a:xfrm>
            <a:off x="87084" y="289211"/>
            <a:ext cx="896982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Library in 1974</a:t>
            </a:r>
            <a:endParaRPr/>
          </a:p>
        </p:txBody>
      </p:sp>
      <p:pic>
        <p:nvPicPr>
          <p:cNvPr descr="A group of children in a library&#10;&#10;Description automatically generated" id="143" name="Google Shape;143;p10"/>
          <p:cNvPicPr preferRelativeResize="0"/>
          <p:nvPr/>
        </p:nvPicPr>
        <p:blipFill rotWithShape="1">
          <a:blip r:embed="rId3">
            <a:alphaModFix/>
          </a:blip>
          <a:srcRect b="10996" l="6024" r="4217" t="7792"/>
          <a:stretch/>
        </p:blipFill>
        <p:spPr>
          <a:xfrm>
            <a:off x="566034" y="997097"/>
            <a:ext cx="8011927" cy="54040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"/>
          <p:cNvSpPr txBox="1"/>
          <p:nvPr/>
        </p:nvSpPr>
        <p:spPr>
          <a:xfrm>
            <a:off x="-97970" y="174574"/>
            <a:ext cx="914399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Classroom in 1974 </a:t>
            </a:r>
            <a:endParaRPr/>
          </a:p>
        </p:txBody>
      </p:sp>
      <p:pic>
        <p:nvPicPr>
          <p:cNvPr descr="A group of children sitting on the floor&#10;&#10;Description automatically generated" id="149" name="Google Shape;149;p11"/>
          <p:cNvPicPr preferRelativeResize="0"/>
          <p:nvPr/>
        </p:nvPicPr>
        <p:blipFill rotWithShape="1">
          <a:blip r:embed="rId3">
            <a:alphaModFix/>
          </a:blip>
          <a:srcRect b="8545" l="8198" r="10046" t="5152"/>
          <a:stretch/>
        </p:blipFill>
        <p:spPr>
          <a:xfrm>
            <a:off x="1096735" y="882460"/>
            <a:ext cx="7327069" cy="5800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ardboard sign with writing on it&#10;&#10;Description automatically generated" id="154" name="Google Shape;154;p12"/>
          <p:cNvPicPr preferRelativeResize="0"/>
          <p:nvPr/>
        </p:nvPicPr>
        <p:blipFill rotWithShape="1">
          <a:blip r:embed="rId3">
            <a:alphaModFix/>
          </a:blip>
          <a:srcRect b="5435" l="0" r="4726" t="5000"/>
          <a:stretch/>
        </p:blipFill>
        <p:spPr>
          <a:xfrm rot="-5400000">
            <a:off x="-827237" y="1181025"/>
            <a:ext cx="6651171" cy="4495952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2"/>
          <p:cNvSpPr txBox="1"/>
          <p:nvPr/>
        </p:nvSpPr>
        <p:spPr>
          <a:xfrm>
            <a:off x="4920343" y="1023257"/>
            <a:ext cx="4125086" cy="48320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Helen Coates,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Widmer End pupil from 1974, tells us all about that first week at Widmer End School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ece of paper with writing on it&#10;&#10;Description automatically generated" id="160" name="Google Shape;160;p13"/>
          <p:cNvPicPr preferRelativeResize="0"/>
          <p:nvPr/>
        </p:nvPicPr>
        <p:blipFill rotWithShape="1">
          <a:blip r:embed="rId3">
            <a:alphaModFix/>
          </a:blip>
          <a:srcRect b="4285" l="0" r="13406" t="0"/>
          <a:stretch/>
        </p:blipFill>
        <p:spPr>
          <a:xfrm rot="5400000">
            <a:off x="1538295" y="-765410"/>
            <a:ext cx="5878285" cy="8541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drawing of a person's face&#10;&#10;Description automatically generated" id="165" name="Google Shape;165;p14"/>
          <p:cNvPicPr preferRelativeResize="0"/>
          <p:nvPr/>
        </p:nvPicPr>
        <p:blipFill rotWithShape="1">
          <a:blip r:embed="rId3">
            <a:alphaModFix/>
          </a:blip>
          <a:srcRect b="30158" l="2738" r="6786" t="1905"/>
          <a:stretch/>
        </p:blipFill>
        <p:spPr>
          <a:xfrm rot="10800000">
            <a:off x="271129" y="1208315"/>
            <a:ext cx="8601742" cy="4844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5"/>
          <p:cNvSpPr txBox="1"/>
          <p:nvPr/>
        </p:nvSpPr>
        <p:spPr>
          <a:xfrm>
            <a:off x="174171" y="115784"/>
            <a:ext cx="896982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5"/>
          <p:cNvSpPr txBox="1"/>
          <p:nvPr/>
        </p:nvSpPr>
        <p:spPr>
          <a:xfrm>
            <a:off x="0" y="469727"/>
            <a:ext cx="9144000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Pupil Mike Adams attended Widmer End School when it first opened, and shared this photo from 1976.</a:t>
            </a:r>
            <a:endParaRPr/>
          </a:p>
        </p:txBody>
      </p:sp>
      <p:pic>
        <p:nvPicPr>
          <p:cNvPr descr="A group of people posing for a photo&#10;&#10;Description automatically generated" id="172" name="Google Shape;172;p15"/>
          <p:cNvPicPr preferRelativeResize="0"/>
          <p:nvPr/>
        </p:nvPicPr>
        <p:blipFill rotWithShape="1">
          <a:blip r:embed="rId3">
            <a:alphaModFix/>
          </a:blip>
          <a:srcRect b="19187" l="0" r="0" t="18490"/>
          <a:stretch/>
        </p:blipFill>
        <p:spPr>
          <a:xfrm>
            <a:off x="0" y="2697348"/>
            <a:ext cx="9144000" cy="3853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posing for a photo&#10;&#10;Description automatically generated" id="177" name="Google Shape;177;p16"/>
          <p:cNvPicPr preferRelativeResize="0"/>
          <p:nvPr/>
        </p:nvPicPr>
        <p:blipFill rotWithShape="1">
          <a:blip r:embed="rId3">
            <a:alphaModFix/>
          </a:blip>
          <a:srcRect b="15545" l="0" r="0" t="11648"/>
          <a:stretch/>
        </p:blipFill>
        <p:spPr>
          <a:xfrm>
            <a:off x="-1" y="3080657"/>
            <a:ext cx="9162747" cy="377734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6"/>
          <p:cNvSpPr txBox="1"/>
          <p:nvPr/>
        </p:nvSpPr>
        <p:spPr>
          <a:xfrm>
            <a:off x="-1" y="0"/>
            <a:ext cx="9162747" cy="3170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Pupils Emma and Mike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shared one of their early memories from school life. They said they used to talk too much when their teacher Mr Reid was  speaking.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7"/>
          <p:cNvSpPr txBox="1"/>
          <p:nvPr/>
        </p:nvSpPr>
        <p:spPr>
          <a:xfrm>
            <a:off x="174170" y="148441"/>
            <a:ext cx="8969829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“I will never forget Mr Reid throwing the board rubber across the classroom at us!”</a:t>
            </a:r>
            <a:endParaRPr/>
          </a:p>
        </p:txBody>
      </p:sp>
      <p:pic>
        <p:nvPicPr>
          <p:cNvPr id="185" name="Google Shape;185;p17"/>
          <p:cNvPicPr preferRelativeResize="0"/>
          <p:nvPr/>
        </p:nvPicPr>
        <p:blipFill rotWithShape="1">
          <a:blip r:embed="rId3">
            <a:alphaModFix/>
          </a:blip>
          <a:srcRect b="28202" l="25368" r="46021" t="37197"/>
          <a:stretch/>
        </p:blipFill>
        <p:spPr>
          <a:xfrm>
            <a:off x="1006141" y="1991562"/>
            <a:ext cx="6935774" cy="4717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8"/>
          <p:cNvSpPr txBox="1"/>
          <p:nvPr/>
        </p:nvSpPr>
        <p:spPr>
          <a:xfrm>
            <a:off x="174171" y="355270"/>
            <a:ext cx="8969829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“We all got very good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at ducking quickly!”</a:t>
            </a: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0675" y="1924930"/>
            <a:ext cx="6937849" cy="4718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9"/>
          <p:cNvSpPr txBox="1"/>
          <p:nvPr/>
        </p:nvSpPr>
        <p:spPr>
          <a:xfrm>
            <a:off x="4397829" y="355270"/>
            <a:ext cx="4386941" cy="6247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Widmer End School has grown from a little school of 55 pupils, to over 200 pupils over the past 50 years.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Many things have changed for the better!</a:t>
            </a:r>
            <a:endParaRPr/>
          </a:p>
        </p:txBody>
      </p:sp>
      <p:pic>
        <p:nvPicPr>
          <p:cNvPr id="198" name="Google Shape;198;p19"/>
          <p:cNvPicPr preferRelativeResize="0"/>
          <p:nvPr/>
        </p:nvPicPr>
        <p:blipFill rotWithShape="1">
          <a:blip r:embed="rId3">
            <a:alphaModFix/>
          </a:blip>
          <a:srcRect b="7459" l="4167" r="59404" t="26296"/>
          <a:stretch/>
        </p:blipFill>
        <p:spPr>
          <a:xfrm>
            <a:off x="359230" y="-157609"/>
            <a:ext cx="4038599" cy="4130985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A group of children sitting on the floor&#10;&#10;Description automatically generated" id="199" name="Google Shape;199;p19"/>
          <p:cNvPicPr preferRelativeResize="0"/>
          <p:nvPr/>
        </p:nvPicPr>
        <p:blipFill rotWithShape="1">
          <a:blip r:embed="rId4">
            <a:alphaModFix/>
          </a:blip>
          <a:srcRect b="8545" l="8198" r="10046" t="5152"/>
          <a:stretch/>
        </p:blipFill>
        <p:spPr>
          <a:xfrm>
            <a:off x="174171" y="3133611"/>
            <a:ext cx="4038600" cy="3812615"/>
          </a:xfrm>
          <a:prstGeom prst="flowChartConnector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5595257" y="793211"/>
            <a:ext cx="3548743" cy="5078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Mums and children gathering outside school on May 1</a:t>
            </a:r>
            <a:r>
              <a:rPr b="1" baseline="30000" i="0" lang="en-GB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</a:t>
            </a:r>
            <a:r>
              <a:rPr b="1" i="0" lang="en-GB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1974,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very first day of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Widmer End School.</a:t>
            </a:r>
            <a:endParaRPr/>
          </a:p>
        </p:txBody>
      </p:sp>
      <p:pic>
        <p:nvPicPr>
          <p:cNvPr id="94" name="Google Shape;9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761" y="925286"/>
            <a:ext cx="5210593" cy="5191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0"/>
          <p:cNvSpPr txBox="1"/>
          <p:nvPr/>
        </p:nvSpPr>
        <p:spPr>
          <a:xfrm>
            <a:off x="4397829" y="355270"/>
            <a:ext cx="4386941" cy="6247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But what hasn’t changed is that Widmer End School is,and has always been, a wonderful school with fantastic pupils and brilliant staff who really care.</a:t>
            </a:r>
            <a:endParaRPr/>
          </a:p>
        </p:txBody>
      </p:sp>
      <p:pic>
        <p:nvPicPr>
          <p:cNvPr id="206" name="Google Shape;206;p20"/>
          <p:cNvPicPr preferRelativeResize="0"/>
          <p:nvPr/>
        </p:nvPicPr>
        <p:blipFill rotWithShape="1">
          <a:blip r:embed="rId3">
            <a:alphaModFix/>
          </a:blip>
          <a:srcRect b="7459" l="4167" r="59404" t="26296"/>
          <a:stretch/>
        </p:blipFill>
        <p:spPr>
          <a:xfrm>
            <a:off x="359230" y="-157609"/>
            <a:ext cx="4038599" cy="4130985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A group of children sitting on the floor&#10;&#10;Description automatically generated" id="207" name="Google Shape;207;p20"/>
          <p:cNvPicPr preferRelativeResize="0"/>
          <p:nvPr/>
        </p:nvPicPr>
        <p:blipFill rotWithShape="1">
          <a:blip r:embed="rId4">
            <a:alphaModFix/>
          </a:blip>
          <a:srcRect b="8545" l="8198" r="10046" t="5152"/>
          <a:stretch/>
        </p:blipFill>
        <p:spPr>
          <a:xfrm>
            <a:off x="174171" y="3133611"/>
            <a:ext cx="4038600" cy="3812615"/>
          </a:xfrm>
          <a:prstGeom prst="flowChartConnector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and gold card with a gold and silver object&#10;&#10;Description automatically generated with medium confidence" id="212" name="Google Shape;21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2724074" y="104503"/>
            <a:ext cx="3894267" cy="464544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1"/>
          <p:cNvSpPr txBox="1"/>
          <p:nvPr/>
        </p:nvSpPr>
        <p:spPr>
          <a:xfrm>
            <a:off x="2529435" y="4551018"/>
            <a:ext cx="4283544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Memory Book for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 Pupils &amp; Parents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2024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/>
          <p:nvPr/>
        </p:nvSpPr>
        <p:spPr>
          <a:xfrm>
            <a:off x="3799114" y="0"/>
            <a:ext cx="5344886" cy="66787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“I  remember it so well. My son was there on the first day all those years ago.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 had to go to Cryers Hill School until Widmer End School was open. 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 think the workmen were there and the school had to borrow some furniture from Cedar Park School.”</a:t>
            </a:r>
            <a:endParaRPr b="0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Barbara Ellis</a:t>
            </a:r>
            <a:endParaRPr/>
          </a:p>
        </p:txBody>
      </p:sp>
      <p:pic>
        <p:nvPicPr>
          <p:cNvPr descr="A person leaning on a railing&#10;&#10;Description automatically generated" id="100" name="Google Shape;10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0670" y="631372"/>
            <a:ext cx="3426396" cy="5183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ook cover with a picture of a group of people&#10;&#10;Description automatically generated" id="105" name="Google Shape;105;p4"/>
          <p:cNvPicPr preferRelativeResize="0"/>
          <p:nvPr/>
        </p:nvPicPr>
        <p:blipFill rotWithShape="1">
          <a:blip r:embed="rId3">
            <a:alphaModFix/>
          </a:blip>
          <a:srcRect b="1587" l="0" r="0" t="6666"/>
          <a:stretch/>
        </p:blipFill>
        <p:spPr>
          <a:xfrm>
            <a:off x="247650" y="1055914"/>
            <a:ext cx="3812908" cy="466425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4"/>
          <p:cNvSpPr txBox="1"/>
          <p:nvPr/>
        </p:nvSpPr>
        <p:spPr>
          <a:xfrm>
            <a:off x="4125684" y="1318965"/>
            <a:ext cx="4901293" cy="4401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‘The new school was due to open on 24</a:t>
            </a:r>
            <a:r>
              <a:rPr b="0" baseline="30000" i="0" lang="en-GB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b="0" i="0" lang="en-GB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April 1974. On that day, although the keys were handed over, things were far from ready!’</a:t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ook cover with a picture of a group of people&#10;&#10;Description automatically generated" id="111" name="Google Shape;111;p5"/>
          <p:cNvPicPr preferRelativeResize="0"/>
          <p:nvPr/>
        </p:nvPicPr>
        <p:blipFill rotWithShape="1">
          <a:blip r:embed="rId3">
            <a:alphaModFix/>
          </a:blip>
          <a:srcRect b="1587" l="0" r="0" t="6666"/>
          <a:stretch/>
        </p:blipFill>
        <p:spPr>
          <a:xfrm>
            <a:off x="247650" y="1055914"/>
            <a:ext cx="3812908" cy="466425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5"/>
          <p:cNvSpPr txBox="1"/>
          <p:nvPr/>
        </p:nvSpPr>
        <p:spPr>
          <a:xfrm>
            <a:off x="4242707" y="785328"/>
            <a:ext cx="4901293" cy="5016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‘Among other things, the playground was not surfaced and there were no telephones, typewriters or even chairs! There was also no caretaker!’</a:t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ook cover with a picture of a group of people&#10;&#10;Description automatically generated" id="117" name="Google Shape;117;p6"/>
          <p:cNvPicPr preferRelativeResize="0"/>
          <p:nvPr/>
        </p:nvPicPr>
        <p:blipFill rotWithShape="1">
          <a:blip r:embed="rId3">
            <a:alphaModFix/>
          </a:blip>
          <a:srcRect b="1587" l="0" r="0" t="6666"/>
          <a:stretch/>
        </p:blipFill>
        <p:spPr>
          <a:xfrm>
            <a:off x="247650" y="1055914"/>
            <a:ext cx="3812908" cy="466425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6"/>
          <p:cNvSpPr txBox="1"/>
          <p:nvPr/>
        </p:nvSpPr>
        <p:spPr>
          <a:xfrm>
            <a:off x="4242707" y="1351385"/>
            <a:ext cx="4901293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‘The school eventually opened on 1</a:t>
            </a:r>
            <a:r>
              <a:rPr b="0" baseline="30000" i="0" lang="en-GB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</a:t>
            </a:r>
            <a:r>
              <a:rPr b="0" i="0" lang="en-GB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May, with equipment borrowed from neighbouring schools.’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"/>
          <p:cNvSpPr txBox="1"/>
          <p:nvPr/>
        </p:nvSpPr>
        <p:spPr>
          <a:xfrm>
            <a:off x="82363" y="326572"/>
            <a:ext cx="8977842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original staff of Widmer End School, including Head Teacher Mr Jeffries.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 a navigator in Lancaster bombers in WWII!)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in World War 2!)</a:t>
            </a:r>
            <a:endParaRPr/>
          </a:p>
        </p:txBody>
      </p:sp>
      <p:pic>
        <p:nvPicPr>
          <p:cNvPr id="124" name="Google Shape;12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97564" y="2080898"/>
            <a:ext cx="6147439" cy="4528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"/>
          <p:cNvSpPr txBox="1"/>
          <p:nvPr/>
        </p:nvSpPr>
        <p:spPr>
          <a:xfrm>
            <a:off x="174171" y="833496"/>
            <a:ext cx="8969829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There were only 55 pupils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 Widmer End  School in May 1974!</a:t>
            </a:r>
            <a:endParaRPr/>
          </a:p>
        </p:txBody>
      </p:sp>
      <p:sp>
        <p:nvSpPr>
          <p:cNvPr id="130" name="Google Shape;130;p8"/>
          <p:cNvSpPr txBox="1"/>
          <p:nvPr/>
        </p:nvSpPr>
        <p:spPr>
          <a:xfrm>
            <a:off x="6052793" y="4517571"/>
            <a:ext cx="1034257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5!</a:t>
            </a:r>
            <a:endParaRPr/>
          </a:p>
        </p:txBody>
      </p:sp>
      <p:pic>
        <p:nvPicPr>
          <p:cNvPr descr="A group of people posing for a photo&#10;&#10;Description automatically generated" id="131" name="Google Shape;131;p8"/>
          <p:cNvPicPr preferRelativeResize="0"/>
          <p:nvPr/>
        </p:nvPicPr>
        <p:blipFill rotWithShape="1">
          <a:blip r:embed="rId3">
            <a:alphaModFix/>
          </a:blip>
          <a:srcRect b="15544" l="0" r="0" t="0"/>
          <a:stretch/>
        </p:blipFill>
        <p:spPr>
          <a:xfrm>
            <a:off x="811097" y="2554227"/>
            <a:ext cx="7521806" cy="3596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 txBox="1"/>
          <p:nvPr/>
        </p:nvSpPr>
        <p:spPr>
          <a:xfrm>
            <a:off x="87085" y="158582"/>
            <a:ext cx="8969829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Mary Lawrence, who was a dinner lady in 1974, shared these photos with us.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‘Cafeteria’ in 1974</a:t>
            </a:r>
            <a:endParaRPr/>
          </a:p>
        </p:txBody>
      </p:sp>
      <p:pic>
        <p:nvPicPr>
          <p:cNvPr descr="A group of children eating in a classroom&#10;&#10;Description automatically generated" id="137" name="Google Shape;13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4427" y="2116531"/>
            <a:ext cx="6110515" cy="4582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2024-04-24T12:22:37Z</dcterms:created>
  <dc:creator>Helen Carmody</dc:creator>
</cp:coreProperties>
</file>