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9144000"/>
  <p:notesSz cx="6858000" cy="9144000"/>
  <p:embeddedFontLst>
    <p:embeddedFont>
      <p:font typeface="Carli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arlito-bold.fntdata"/><Relationship Id="rId47" Type="http://schemas.openxmlformats.org/officeDocument/2006/relationships/font" Target="fonts/Carlito-regular.fntdata"/><Relationship Id="rId49" Type="http://schemas.openxmlformats.org/officeDocument/2006/relationships/font" Target="fonts/Carl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Carli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4"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bucksgrammarschools.or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uckinghamshire-gov-uk.s3.amazonaws.com/documents/Buckinghamshire_Familiarisation_Booklet.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uckinghamshire-gov-uk.s3.amazonaws.com/documents/Buckinghamshire_Familiarisation_Booklet.pdf" TargetMode="External"/><Relationship Id="rId3" Type="http://schemas.openxmlformats.org/officeDocument/2006/relationships/hyperlink" Target="https://www.gl-assessment.co.uk/free-familiarisation"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assessment.co.uk/free-familiarisatio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bucksgrammarschools.org/tbgs-schools"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ckinghamshire.gov.uk/schools-and-learning/schools-index/school-admissions/school-appeals/guide-to-making-a-school-appeal/grammar-school-appeals-qualified-and-unqualified/"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ckinghamshire.gov.uk/schools-and-learning/schools-index/school-transport/school-transport-policy/home-to-school-transport-policy-for-0-to-25-year-olds/" TargetMode="External"/><Relationship Id="rId3" Type="http://schemas.openxmlformats.org/officeDocument/2006/relationships/hyperlink" Target="https://www.buckinghamshire.gov.uk/schools-and-learning/schools-index/school-transport/school-transport-frequently-asked-questions/" TargetMode="External"/><Relationship Id="rId4" Type="http://schemas.openxmlformats.org/officeDocument/2006/relationships/hyperlink" Target="https://services.buckscc.gov.uk/school-admissions/transport" TargetMode="External"/><Relationship Id="rId5" Type="http://schemas.openxmlformats.org/officeDocument/2006/relationships/hyperlink" Target="https://schools.buckinghamshire.gov.uk/school-admissions/transpor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1: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0: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0: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1: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Arial"/>
                <a:ea typeface="Arial"/>
                <a:cs typeface="Arial"/>
                <a:sym typeface="Arial"/>
              </a:rPr>
              <a:t>Each year some children are not offered any of their preferred schools and are offered a school place that was not on their list.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GB">
                <a:latin typeface="Arial"/>
                <a:ea typeface="Arial"/>
                <a:cs typeface="Arial"/>
                <a:sym typeface="Arial"/>
              </a:rPr>
              <a:t>This usually happens because parents: </a:t>
            </a:r>
            <a:endParaRPr/>
          </a:p>
          <a:p>
            <a:pPr indent="-171435" lvl="0" marL="171435" rtl="0" algn="l">
              <a:spcBef>
                <a:spcPts val="0"/>
              </a:spcBef>
              <a:spcAft>
                <a:spcPts val="0"/>
              </a:spcAft>
              <a:buClr>
                <a:schemeClr val="dk1"/>
              </a:buClr>
              <a:buSzPts val="1200"/>
              <a:buFont typeface="Arial"/>
              <a:buChar char="•"/>
            </a:pPr>
            <a:r>
              <a:rPr lang="en-GB">
                <a:latin typeface="Arial"/>
                <a:ea typeface="Arial"/>
                <a:cs typeface="Arial"/>
                <a:sym typeface="Arial"/>
              </a:rPr>
              <a:t>do not include their nearest or most local school or their catchment school amongst their preferences – these are the schools they have most chance of getting so leaving the nearest and/or catchment school out raises the risk of not being offered a local school</a:t>
            </a:r>
            <a:endParaRPr/>
          </a:p>
          <a:p>
            <a:pPr indent="-171435" lvl="0" marL="171435" rtl="0" algn="l">
              <a:spcBef>
                <a:spcPts val="0"/>
              </a:spcBef>
              <a:spcAft>
                <a:spcPts val="0"/>
              </a:spcAft>
              <a:buClr>
                <a:schemeClr val="dk1"/>
              </a:buClr>
              <a:buSzPts val="1200"/>
              <a:buFont typeface="Arial"/>
              <a:buChar char="•"/>
            </a:pPr>
            <a:r>
              <a:rPr lang="en-GB">
                <a:latin typeface="Arial"/>
                <a:ea typeface="Arial"/>
                <a:cs typeface="Arial"/>
                <a:sym typeface="Arial"/>
              </a:rPr>
              <a:t>only give one preference, even if you live really close to a school or have a sibling already there, still include other local schools that will be acceptable to you as lower preferences, this reduces the risk of not being offered a local school.</a:t>
            </a:r>
            <a:endParaRPr/>
          </a:p>
          <a:p>
            <a:pPr indent="0" lvl="0" marL="0" rtl="0" algn="l">
              <a:spcBef>
                <a:spcPts val="0"/>
              </a:spcBef>
              <a:spcAft>
                <a:spcPts val="0"/>
              </a:spcAft>
              <a:buNone/>
            </a:pPr>
            <a:r>
              <a:t/>
            </a:r>
            <a:endParaRPr/>
          </a:p>
        </p:txBody>
      </p:sp>
      <p:sp>
        <p:nvSpPr>
          <p:cNvPr id="253" name="Google Shape;253;p11: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2: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All children are automatically added to the waiting lists for those higher preference schools where a place could not be offered that they are qualified to attend.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National Offer Day school place offers are the first of a number of ‘rounds’ of school place allocations and we manage the rest of the allocation  by grouping offers together in rounds.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No new preferences can be added for the main allocation or the reallocation round (when we allocate any places that have been declined) so make sure you include all the schools you want your child to be considered in these rounds when you make your application.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New preferences can be added for the second and following rounds. We hold allocation rounds until July after which any further allocations are made as and when places become available. </a:t>
            </a:r>
            <a:endParaRPr/>
          </a:p>
          <a:p>
            <a:pPr indent="0" lvl="0" marL="0" rtl="0" algn="l">
              <a:spcBef>
                <a:spcPts val="0"/>
              </a:spcBef>
              <a:spcAft>
                <a:spcPts val="0"/>
              </a:spcAft>
              <a:buNone/>
            </a:pPr>
            <a:r>
              <a:t/>
            </a:r>
            <a:endParaRPr/>
          </a:p>
        </p:txBody>
      </p:sp>
      <p:sp>
        <p:nvSpPr>
          <p:cNvPr id="260" name="Google Shape;260;p12: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3: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You can appeal for a place at any school that you have been refused. This includes grammar schools when your child has not qualified.  In all appeals, you will need to make a case for why your child should be offered a place above the school’s admission number (the number of places available in Year 7).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More information follows on slides 38 and 39 about grammar school appeals for non-qualified children. </a:t>
            </a:r>
            <a:endParaRPr/>
          </a:p>
          <a:p>
            <a:pPr indent="0" lvl="0" marL="0" rtl="0" algn="l">
              <a:spcBef>
                <a:spcPts val="0"/>
              </a:spcBef>
              <a:spcAft>
                <a:spcPts val="0"/>
              </a:spcAft>
              <a:buNone/>
            </a:pPr>
            <a:r>
              <a:t/>
            </a:r>
            <a:endParaRPr/>
          </a:p>
        </p:txBody>
      </p:sp>
      <p:sp>
        <p:nvSpPr>
          <p:cNvPr id="267" name="Google Shape;267;p13: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4: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Arial"/>
                <a:ea typeface="Arial"/>
                <a:cs typeface="Arial"/>
                <a:sym typeface="Arial"/>
              </a:rPr>
              <a:t>The Panel is made up of three panel members plus a clerk who will record the appeal and decision.  The Panel members will not be connected to the school involved in the appeal or with the decision not to offer your child a place.</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GB">
                <a:latin typeface="Arial"/>
                <a:ea typeface="Arial"/>
                <a:cs typeface="Arial"/>
                <a:sym typeface="Arial"/>
              </a:rPr>
              <a:t>Appeals are usually held on Teams. You have the option of attending your child’s appeal or it can be held in your absence. </a:t>
            </a:r>
            <a:endParaRPr/>
          </a:p>
          <a:p>
            <a:pPr indent="0" lvl="0" marL="0" rtl="0" algn="l">
              <a:spcBef>
                <a:spcPts val="0"/>
              </a:spcBef>
              <a:spcAft>
                <a:spcPts val="0"/>
              </a:spcAft>
              <a:buNone/>
            </a:pPr>
            <a:r>
              <a:t/>
            </a:r>
            <a:endParaRPr>
              <a:latin typeface="Arial"/>
              <a:ea typeface="Arial"/>
              <a:cs typeface="Arial"/>
              <a:sym typeface="Arial"/>
            </a:endParaRPr>
          </a:p>
        </p:txBody>
      </p:sp>
      <p:sp>
        <p:nvSpPr>
          <p:cNvPr id="286" name="Google Shape;286;p14: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5: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 SIF is a Supplementary Information Form that requests school specific information. For example, faith schools may ask about your church attendance or affiliations, or some schools will ask for more information about your home address, length of residence or previous addresses. </a:t>
            </a:r>
            <a:endParaRPr/>
          </a:p>
        </p:txBody>
      </p:sp>
      <p:sp>
        <p:nvSpPr>
          <p:cNvPr id="293" name="Google Shape;293;p15: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6: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6: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7: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7: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Information about the test and any changes will always be on the Buckinghamshire Grammar Schools website </a:t>
            </a:r>
            <a:r>
              <a:rPr lang="en-GB" u="sng">
                <a:solidFill>
                  <a:schemeClr val="hlink"/>
                </a:solidFill>
                <a:hlinkClick r:id="rId2"/>
              </a:rPr>
              <a:t>The Buckinghamshire Grammar Schools | Home (thebucksgrammarschools.org)</a:t>
            </a:r>
            <a:r>
              <a:rPr lang="en-GB"/>
              <a:t> and where needed we will write to parents. </a:t>
            </a:r>
            <a:endParaRPr/>
          </a:p>
        </p:txBody>
      </p:sp>
      <p:sp>
        <p:nvSpPr>
          <p:cNvPr id="308" name="Google Shape;308;p17: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8: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familiarisation booklet is also available to download on the website</a:t>
            </a:r>
            <a:r>
              <a:rPr lang="en-GB">
                <a:highlight>
                  <a:srgbClr val="FFFF00"/>
                </a:highlight>
              </a:rPr>
              <a:t>: </a:t>
            </a:r>
            <a:r>
              <a:rPr lang="en-GB" u="sng">
                <a:solidFill>
                  <a:schemeClr val="hlink"/>
                </a:solidFill>
                <a:hlinkClick r:id="rId2"/>
              </a:rPr>
              <a:t>Familiarisation Booklet (buckinghamshire-gov-uk.s3.amazonaws.com)</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The test dates above are the earliest dates for sitting the practice and transfer tests. Some children may sit them at a later date. This may be due to illness on the day, or the test may be scheduled at a later time or on a later date to facilitate invigilation. </a:t>
            </a:r>
            <a:endParaRPr/>
          </a:p>
          <a:p>
            <a:pPr indent="0" lvl="0" marL="0" marR="0" rtl="0" algn="l">
              <a:lnSpc>
                <a:spcPct val="100000"/>
              </a:lnSpc>
              <a:spcBef>
                <a:spcPts val="0"/>
              </a:spcBef>
              <a:spcAft>
                <a:spcPts val="0"/>
              </a:spcAft>
              <a:buClr>
                <a:schemeClr val="dk1"/>
              </a:buClr>
              <a:buSzPts val="1200"/>
              <a:buFont typeface="Calibri"/>
              <a:buNone/>
            </a:pPr>
            <a:r>
              <a:rPr lang="en-GB">
                <a:highlight>
                  <a:srgbClr val="FFFF00"/>
                </a:highlight>
              </a:rPr>
              <a:t> </a:t>
            </a:r>
            <a:endParaRPr/>
          </a:p>
        </p:txBody>
      </p:sp>
      <p:sp>
        <p:nvSpPr>
          <p:cNvPr id="315" name="Google Shape;315;p18: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9: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9: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9: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0: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0: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Secondary Transfer Test is not compulsory.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rgbClr val="FF0000"/>
                </a:solidFill>
              </a:rPr>
              <a:t>Think about your child’s attainment in school to date. The national expectation for a child in Year 6 is to achieve a standardised score of 100 in the National Tests. Most children starting at grammar school in 2025 will have qualified in the Secondary Transfer Test and are likely to have gained a score of at least 100 in the National Tests.</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GB"/>
              <a:t>If a grammar school is not something you would expect your child to attend, then you can discuss this with your child’s headteacher and agree if it is not appropriate for your child to take part in the Secondary Transfer Test.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your child has Special Educational Needs and they are to sit the test, then there is more information available later about what you may do if adjustments to the test are required.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Headteachers are asked to provide a recommendation </a:t>
            </a:r>
            <a:r>
              <a:rPr lang="en-GB">
                <a:solidFill>
                  <a:srgbClr val="FF0000"/>
                </a:solidFill>
              </a:rPr>
              <a:t>about the suitability of children for grammar school </a:t>
            </a:r>
            <a:r>
              <a:rPr lang="en-GB"/>
              <a:t>before the outcomes of the test are known.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three levels of academic recommendation: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1. Exceptionally able so very highly recommended </a:t>
            </a:r>
            <a:endParaRPr/>
          </a:p>
          <a:p>
            <a:pPr indent="0" lvl="0" marL="0" rtl="0" algn="l">
              <a:spcBef>
                <a:spcPts val="0"/>
              </a:spcBef>
              <a:spcAft>
                <a:spcPts val="0"/>
              </a:spcAft>
              <a:buNone/>
            </a:pPr>
            <a:r>
              <a:rPr lang="en-GB"/>
              <a:t>2. Very able so recommended without any reservation </a:t>
            </a:r>
            <a:endParaRPr/>
          </a:p>
          <a:p>
            <a:pPr indent="0" lvl="0" marL="0" rtl="0" algn="l">
              <a:spcBef>
                <a:spcPts val="0"/>
              </a:spcBef>
              <a:spcAft>
                <a:spcPts val="0"/>
              </a:spcAft>
              <a:buNone/>
            </a:pPr>
            <a:r>
              <a:rPr lang="en-GB"/>
              <a:t>3. Recommended with reservation (the headteacher must be prepared to say what that reservation is based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is a  4</a:t>
            </a:r>
            <a:r>
              <a:rPr baseline="30000" lang="en-GB"/>
              <a:t>th </a:t>
            </a:r>
            <a:r>
              <a:rPr lang="en-GB"/>
              <a:t>’recommendation’ - ‘not recommended for grammar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three levels of attitude to work recommendation: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1. Enjoys challenge and is a highly motivated independent learner. </a:t>
            </a:r>
            <a:endParaRPr/>
          </a:p>
          <a:p>
            <a:pPr indent="0" lvl="0" marL="0" rtl="0" algn="l">
              <a:spcBef>
                <a:spcPts val="0"/>
              </a:spcBef>
              <a:spcAft>
                <a:spcPts val="0"/>
              </a:spcAft>
              <a:buNone/>
            </a:pPr>
            <a:r>
              <a:rPr lang="en-GB"/>
              <a:t>2. Consistently hardworking and reliable. </a:t>
            </a:r>
            <a:endParaRPr/>
          </a:p>
          <a:p>
            <a:pPr indent="0" lvl="0" marL="0" rtl="0" algn="l">
              <a:spcBef>
                <a:spcPts val="0"/>
              </a:spcBef>
              <a:spcAft>
                <a:spcPts val="0"/>
              </a:spcAft>
              <a:buNone/>
            </a:pPr>
            <a:r>
              <a:rPr lang="en-GB"/>
              <a:t>3. Output varies.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is a 4</a:t>
            </a:r>
            <a:r>
              <a:rPr baseline="30000" lang="en-GB"/>
              <a:t>th</a:t>
            </a:r>
            <a:r>
              <a:rPr lang="en-GB"/>
              <a:t> level – ‘Lacks self organisation, requires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These are combined together to make the overall recommendation ( e.g. 2:1 = Very able so recommended without any reservation: Enjoys challenge and is a highly motivated independent learner)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0" name="Google Shape;330;p20: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1: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1: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1: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2: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2: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Arial"/>
                <a:ea typeface="Arial"/>
                <a:cs typeface="Arial"/>
                <a:sym typeface="Arial"/>
              </a:rPr>
              <a:t>A copy of the Familiarisation booklet will be sent to the home address of all children attending a Buckinghamshire primary school or Partner school in July.</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GB">
                <a:latin typeface="Arial"/>
                <a:ea typeface="Arial"/>
                <a:cs typeface="Arial"/>
                <a:sym typeface="Arial"/>
              </a:rPr>
              <a:t>A pdf of the booklet will be available to download for out of county children </a:t>
            </a:r>
            <a:r>
              <a:rPr lang="en-GB" u="sng">
                <a:solidFill>
                  <a:schemeClr val="hlink"/>
                </a:solidFill>
                <a:hlinkClick r:id="rId2"/>
              </a:rPr>
              <a:t>Familiarisation Booklet (buckinghamshire-gov-uk.s3.amazonaws.com)</a:t>
            </a:r>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just">
              <a:spcBef>
                <a:spcPts val="0"/>
              </a:spcBef>
              <a:spcAft>
                <a:spcPts val="0"/>
              </a:spcAft>
              <a:buNone/>
            </a:pPr>
            <a:r>
              <a:rPr b="1" i="0" lang="en-GB">
                <a:solidFill>
                  <a:srgbClr val="324158"/>
                </a:solidFill>
              </a:rPr>
              <a:t>How much preparation do children need to do?</a:t>
            </a:r>
            <a:endParaRPr b="0" i="0"/>
          </a:p>
          <a:p>
            <a:pPr indent="0" lvl="0" marL="0" rtl="0" algn="just">
              <a:spcBef>
                <a:spcPts val="0"/>
              </a:spcBef>
              <a:spcAft>
                <a:spcPts val="0"/>
              </a:spcAft>
              <a:buNone/>
            </a:pPr>
            <a:r>
              <a:rPr b="0" i="0" lang="en-GB"/>
              <a:t>TBGS supports the view of GL Assessment that all children should have the opportunity to experience sample questions as part of the familiarisation process and that this is an essential element of a fair testing process. This is why we provide familiarisation materials for parents and children ahead of the STT and also have a practice test. To support this process, GL Assessment has also published a series of free 11+ familiarisation materials, which parents are welcome to download from the </a:t>
            </a:r>
            <a:r>
              <a:rPr b="0" i="0" lang="en-GB" u="sng" strike="noStrike">
                <a:solidFill>
                  <a:schemeClr val="hlink"/>
                </a:solidFill>
                <a:hlinkClick r:id="rId3"/>
              </a:rPr>
              <a:t>GL Assessment website</a:t>
            </a:r>
            <a:r>
              <a:rPr b="0" i="0" lang="en-GB"/>
              <a:t>. The familiarisation papers cover verbal reasoning, non-verbal reasoning, English and maths. GL Assessment has also published free parents’ guides for both VR and NVR, which you can also download from their website.</a:t>
            </a:r>
            <a:endParaRPr/>
          </a:p>
          <a:p>
            <a:pPr indent="0" lvl="0" marL="0" rtl="0" algn="just">
              <a:spcBef>
                <a:spcPts val="0"/>
              </a:spcBef>
              <a:spcAft>
                <a:spcPts val="0"/>
              </a:spcAft>
              <a:buNone/>
            </a:pPr>
            <a:r>
              <a:rPr b="0" i="0" lang="en-GB"/>
              <a:t>​</a:t>
            </a:r>
            <a:endParaRPr/>
          </a:p>
          <a:p>
            <a:pPr indent="0" lvl="0" marL="0" rtl="0" algn="just">
              <a:spcBef>
                <a:spcPts val="0"/>
              </a:spcBef>
              <a:spcAft>
                <a:spcPts val="0"/>
              </a:spcAft>
              <a:buNone/>
            </a:pPr>
            <a:r>
              <a:rPr b="0" i="0" lang="en-GB"/>
              <a:t>Views about the amount of preparation needed vary considerably, however we believe that the materials highlighted above will provide a useful degree of familiarisation for all children.</a:t>
            </a:r>
            <a:endParaRPr/>
          </a:p>
          <a:p>
            <a:pPr indent="0" lvl="0" marL="0" rtl="0" algn="just">
              <a:spcBef>
                <a:spcPts val="0"/>
              </a:spcBef>
              <a:spcAft>
                <a:spcPts val="0"/>
              </a:spcAft>
              <a:buNone/>
            </a:pPr>
            <a:r>
              <a:t/>
            </a:r>
            <a:endParaRPr b="0" i="0"/>
          </a:p>
          <a:p>
            <a:pPr indent="0" lvl="0" marL="0" rtl="0" algn="just">
              <a:spcBef>
                <a:spcPts val="0"/>
              </a:spcBef>
              <a:spcAft>
                <a:spcPts val="0"/>
              </a:spcAft>
              <a:buNone/>
            </a:pPr>
            <a:r>
              <a:rPr b="0" i="0" lang="en-GB"/>
              <a:t>​</a:t>
            </a:r>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344" name="Google Shape;344;p22: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3: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3: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0" lang="en-GB">
                <a:solidFill>
                  <a:srgbClr val="324158"/>
                </a:solidFill>
              </a:rPr>
              <a:t>Are tutoring and coaching required?</a:t>
            </a:r>
            <a:endParaRPr b="0" i="0"/>
          </a:p>
          <a:p>
            <a:pPr indent="0" lvl="0" marL="0" rtl="0" algn="l">
              <a:spcBef>
                <a:spcPts val="0"/>
              </a:spcBef>
              <a:spcAft>
                <a:spcPts val="0"/>
              </a:spcAft>
              <a:buNone/>
            </a:pPr>
            <a:r>
              <a:rPr b="0" i="0" lang="en-GB"/>
              <a:t>No, the Secondary Transfer Test is designed to enable all children to demonstrate their academic potential without the need for coaching or excessive preparation. Primary and partner schools that undertake testing on behalf of the grammar schools are asked not to tutor or coach children in their school prior to the test over and above enabling the children to follow the national curriculum relevant for their age.</a:t>
            </a:r>
            <a:endParaRPr/>
          </a:p>
          <a:p>
            <a:pPr indent="0" lvl="0" marL="0" rtl="0" algn="l">
              <a:spcBef>
                <a:spcPts val="0"/>
              </a:spcBef>
              <a:spcAft>
                <a:spcPts val="0"/>
              </a:spcAft>
              <a:buNone/>
            </a:pPr>
            <a:r>
              <a:rPr b="0" i="0" lang="en-GB"/>
              <a:t> </a:t>
            </a:r>
            <a:endParaRPr/>
          </a:p>
          <a:p>
            <a:pPr indent="0" lvl="0" marL="0" rtl="0" algn="l">
              <a:spcBef>
                <a:spcPts val="0"/>
              </a:spcBef>
              <a:spcAft>
                <a:spcPts val="0"/>
              </a:spcAft>
              <a:buNone/>
            </a:pPr>
            <a:r>
              <a:rPr b="0" i="0" lang="en-GB"/>
              <a:t>TBGS does not endorse tutoring for the test. Our test is produced specifically for Buckinghamshire. Tutors do not see our test papers or associated materials. This means they do not know the content of our tests and are not able to advise children on how to proceed through our specific test or about the questions within it. Tutors may provide advice for testing in general, but they are not in a reliable position to advise accurately on the Buckinghamshire Secondary Transfer Test (STT).</a:t>
            </a:r>
            <a:endParaRPr/>
          </a:p>
          <a:p>
            <a:pPr indent="0" lvl="0" marL="0" rtl="0" algn="l">
              <a:spcBef>
                <a:spcPts val="0"/>
              </a:spcBef>
              <a:spcAft>
                <a:spcPts val="0"/>
              </a:spcAft>
              <a:buNone/>
            </a:pPr>
            <a:r>
              <a:rPr b="0" i="0" lang="en-GB"/>
              <a:t>​</a:t>
            </a:r>
            <a:endParaRPr/>
          </a:p>
          <a:p>
            <a:pPr indent="0" lvl="0" marL="0" rtl="0" algn="l">
              <a:spcBef>
                <a:spcPts val="0"/>
              </a:spcBef>
              <a:spcAft>
                <a:spcPts val="0"/>
              </a:spcAft>
              <a:buNone/>
            </a:pPr>
            <a:r>
              <a:rPr b="0" i="0" lang="en-GB"/>
              <a:t>In order to be able to prepare children appropriately for the STT, parents of children in Year 5 are provided with a familiarisation booklet in the summer term so that they can familiarise children with how the test papers will look. All children are also encouraged to prepare by taking the practice test so that they have the experience of taking a test under similar conditions to the STT. This includes experience of hearing the test instructions on the audio files.</a:t>
            </a:r>
            <a:endParaRPr/>
          </a:p>
          <a:p>
            <a:pPr indent="0" lvl="0" marL="0" rtl="0" algn="just">
              <a:spcBef>
                <a:spcPts val="0"/>
              </a:spcBef>
              <a:spcAft>
                <a:spcPts val="0"/>
              </a:spcAft>
              <a:buNone/>
            </a:pPr>
            <a:r>
              <a:t/>
            </a:r>
            <a:endParaRPr b="0" i="0"/>
          </a:p>
          <a:p>
            <a:pPr indent="0" lvl="0" marL="0" rtl="0" algn="just">
              <a:spcBef>
                <a:spcPts val="0"/>
              </a:spcBef>
              <a:spcAft>
                <a:spcPts val="0"/>
              </a:spcAft>
              <a:buNone/>
            </a:pPr>
            <a:r>
              <a:rPr b="0" i="0" lang="en-GB"/>
              <a:t>Additional free familiarisation materials are also available on GL Assessment’s website </a:t>
            </a:r>
            <a:r>
              <a:rPr lang="en-GB" sz="1200" u="sng">
                <a:solidFill>
                  <a:schemeClr val="hlink"/>
                </a:solidFill>
                <a:hlinkClick r:id="rId2"/>
              </a:rPr>
              <a:t>https://www.gl-assessment.co.uk/free-familiarisation</a:t>
            </a:r>
            <a:r>
              <a:rPr lang="en-GB" sz="1200" u="sng">
                <a:solidFill>
                  <a:schemeClr val="accent6"/>
                </a:solidFill>
              </a:rPr>
              <a:t> </a:t>
            </a:r>
            <a:r>
              <a:rPr b="0" i="0" lang="en-GB"/>
              <a:t>should parents wish to use them.</a:t>
            </a:r>
            <a:endParaRPr/>
          </a:p>
          <a:p>
            <a:pPr indent="0" lvl="0" marL="0" rtl="0" algn="l">
              <a:spcBef>
                <a:spcPts val="0"/>
              </a:spcBef>
              <a:spcAft>
                <a:spcPts val="0"/>
              </a:spcAft>
              <a:buNone/>
            </a:pPr>
            <a:r>
              <a:t/>
            </a:r>
            <a:endParaRPr i="0"/>
          </a:p>
          <a:p>
            <a:pPr indent="0" lvl="0" marL="0" marR="0" rtl="0" algn="l">
              <a:lnSpc>
                <a:spcPct val="100000"/>
              </a:lnSpc>
              <a:spcBef>
                <a:spcPts val="0"/>
              </a:spcBef>
              <a:spcAft>
                <a:spcPts val="0"/>
              </a:spcAft>
              <a:buClr>
                <a:schemeClr val="dk1"/>
              </a:buClr>
              <a:buSzPts val="1200"/>
              <a:buFont typeface="Calibri"/>
              <a:buNone/>
            </a:pPr>
            <a:r>
              <a:rPr lang="en-GB"/>
              <a:t>​</a:t>
            </a:r>
            <a:endParaRPr/>
          </a:p>
          <a:p>
            <a:pPr indent="0" lvl="0" marL="0" rtl="0" algn="l">
              <a:spcBef>
                <a:spcPts val="0"/>
              </a:spcBef>
              <a:spcAft>
                <a:spcPts val="0"/>
              </a:spcAft>
              <a:buNone/>
            </a:pPr>
            <a:r>
              <a:t/>
            </a:r>
            <a:endParaRPr/>
          </a:p>
        </p:txBody>
      </p:sp>
      <p:sp>
        <p:nvSpPr>
          <p:cNvPr id="351" name="Google Shape;351;p23: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4: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4: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Practice Test will be sat in two sessions with a short gap in between. Each paper is approx. 35 minutes plus time for settling the children, collection and distribution of papers and the audio instructions covering the example questions.  The total session time is therefore likely to be 45 – 50 minutes for each paper.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is provided to enable children to experience hearing the audio instructions and gain some understanding of the look and format of the test so when they do the Transfer Test they will know what to expect. The questions included will be of a comparable nature, but the real test questions will be different.</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lang="en-GB"/>
              <a:t>NOTE: </a:t>
            </a:r>
            <a:r>
              <a:rPr lang="en-GB"/>
              <a:t>The Practice Test must remain confidential and is the property of GL Assessment. </a:t>
            </a:r>
            <a:r>
              <a:rPr b="1" lang="en-GB"/>
              <a:t>It will not be sent home. </a:t>
            </a:r>
            <a:r>
              <a:rPr lang="en-GB"/>
              <a:t>The Practice Test will not be marked. </a:t>
            </a:r>
            <a:r>
              <a:rPr b="0" lang="en-GB"/>
              <a:t>The Transfer Test </a:t>
            </a:r>
            <a:r>
              <a:rPr b="0" lang="en-GB">
                <a:solidFill>
                  <a:srgbClr val="FF0000"/>
                </a:solidFill>
              </a:rPr>
              <a:t>will normally be </a:t>
            </a:r>
            <a:r>
              <a:rPr b="0" lang="en-GB"/>
              <a:t>scheduled with one clear day in between.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Transfer Test must also remain confidential and the test content must not be discussed by children, parents or staff. Children are reminded about this at the end of the Test.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solidFill>
                <a:srgbClr val="FF0000"/>
              </a:solidFill>
            </a:endParaRPr>
          </a:p>
          <a:p>
            <a:pPr indent="0" lvl="0" marL="0" rtl="0" algn="l">
              <a:spcBef>
                <a:spcPts val="0"/>
              </a:spcBef>
              <a:spcAft>
                <a:spcPts val="0"/>
              </a:spcAft>
              <a:buNone/>
            </a:pPr>
            <a:r>
              <a:t/>
            </a:r>
            <a:endParaRPr b="1">
              <a:solidFill>
                <a:srgbClr val="FF0000"/>
              </a:solidFill>
            </a:endParaRPr>
          </a:p>
          <a:p>
            <a:pPr indent="0" lvl="0" marL="0" rtl="0" algn="l">
              <a:spcBef>
                <a:spcPts val="0"/>
              </a:spcBef>
              <a:spcAft>
                <a:spcPts val="0"/>
              </a:spcAft>
              <a:buNone/>
            </a:pPr>
            <a:r>
              <a:t/>
            </a:r>
            <a:endParaRPr/>
          </a:p>
        </p:txBody>
      </p:sp>
      <p:sp>
        <p:nvSpPr>
          <p:cNvPr id="358" name="Google Shape;358;p24: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5: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5: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Arial"/>
                <a:ea typeface="Arial"/>
                <a:cs typeface="Arial"/>
                <a:sym typeface="Arial"/>
              </a:rPr>
              <a:t>If your child misses the Practice Test due to illness you should liaise with the school.  If you request (and your child is now well) they can sit the Practice Test on Wednesday and still sit the test on Thursday.</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GB">
                <a:latin typeface="Arial"/>
                <a:ea typeface="Arial"/>
                <a:cs typeface="Arial"/>
                <a:sym typeface="Arial"/>
              </a:rPr>
              <a:t>All children attending Buckinghamshire primary schools or Partner Schools (local independent schools) will normally be expected to sit the Practice Test before attempting the Secondary Transfer Test except where they have chosen to attend another area’s test session and this clashes with the practice test session. An alternative practice test date would not be offered where the child has  chosen to sit a test in another area.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GB">
                <a:latin typeface="Arial"/>
                <a:ea typeface="Arial"/>
                <a:cs typeface="Arial"/>
                <a:sym typeface="Arial"/>
              </a:rPr>
              <a:t>If your child is ill on the day of the Transfer Test they should not attempt the test. On returning to school once the child  is well the parents will be advised of the new test date(s).</a:t>
            </a:r>
            <a:endParaRPr/>
          </a:p>
          <a:p>
            <a:pPr indent="0" lvl="0" marL="0" rtl="0" algn="l">
              <a:spcBef>
                <a:spcPts val="0"/>
              </a:spcBef>
              <a:spcAft>
                <a:spcPts val="0"/>
              </a:spcAft>
              <a:buNone/>
            </a:pPr>
            <a:r>
              <a:t/>
            </a:r>
            <a:endParaRPr/>
          </a:p>
        </p:txBody>
      </p:sp>
      <p:sp>
        <p:nvSpPr>
          <p:cNvPr id="365" name="Google Shape;365;p25: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6: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6: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6: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7: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7: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updated guidelines and form to request adjustments are available for schools to access or can be requested. The LA will coordinate this information and a Special Access Panel made up from appropriate professionals will make the decisions on behalf of the grammar schools.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9" name="Google Shape;379;p27: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8: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8: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8: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9: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9: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 raw score is the total number of marks awarded for correct answers. </a:t>
            </a:r>
            <a:r>
              <a:rPr lang="en-GB" sz="1800">
                <a:latin typeface="Calibri"/>
                <a:ea typeface="Calibri"/>
                <a:cs typeface="Calibri"/>
                <a:sym typeface="Calibri"/>
              </a:rPr>
              <a:t>The marks for the English and verbal reasoning sections are added together to produce a verbal skills raw score for the test. </a:t>
            </a:r>
            <a:r>
              <a:rPr lang="en-GB"/>
              <a:t>The marks for the mathematical skills section produces a maths raw score for the test. The marks for the non-verbal skills section produces a non-verbal skills raw score for the test.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3" name="Google Shape;393;p29: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3: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3: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0: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30: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What is the rationale behind the weightings in the test?</a:t>
            </a:r>
            <a:endParaRPr/>
          </a:p>
          <a:p>
            <a:pPr indent="0" lvl="0" marL="0" rtl="0" algn="l">
              <a:spcBef>
                <a:spcPts val="0"/>
              </a:spcBef>
              <a:spcAft>
                <a:spcPts val="0"/>
              </a:spcAft>
              <a:buNone/>
            </a:pPr>
            <a:r>
              <a:rPr b="0" i="0" lang="en-GB">
                <a:solidFill>
                  <a:srgbClr val="605E5E"/>
                </a:solidFill>
                <a:latin typeface="Arial"/>
                <a:ea typeface="Arial"/>
                <a:cs typeface="Arial"/>
                <a:sym typeface="Arial"/>
              </a:rPr>
              <a:t>The Buckinghamshire Secondary Transfer Test assesses a range of verbal, mathematical and non-verbal skills. The verbal skills areas tested are English comprehension, technical English and verbal reasoning. Non-verbal, spatial reasoning and maths skills are assessed as well. The weightings of the three sections that  make up the Secondary Transfer Test Score (STTS) are as follows: verbal – 50%; mathematical – 25%; non-verbal – 25%. The weightings indicate the proportion of the test devoted to that skill, and also provide a balanced view of a child’s developed </a:t>
            </a:r>
            <a:r>
              <a:rPr lang="en-GB"/>
              <a:t>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example, if a pupil has standardised scores of 140, 120 and 84, applying this weighting would give:</a:t>
            </a:r>
            <a:endParaRPr/>
          </a:p>
          <a:p>
            <a:pPr indent="0" lvl="0" marL="0" rtl="0" algn="l">
              <a:spcBef>
                <a:spcPts val="0"/>
              </a:spcBef>
              <a:spcAft>
                <a:spcPts val="0"/>
              </a:spcAft>
              <a:buNone/>
            </a:pPr>
            <a:r>
              <a:rPr lang="en-GB"/>
              <a:t>Verbal standardised score of 140 x 50% = 70</a:t>
            </a:r>
            <a:endParaRPr/>
          </a:p>
          <a:p>
            <a:pPr indent="0" lvl="0" marL="0" rtl="0" algn="l">
              <a:spcBef>
                <a:spcPts val="0"/>
              </a:spcBef>
              <a:spcAft>
                <a:spcPts val="0"/>
              </a:spcAft>
              <a:buNone/>
            </a:pPr>
            <a:r>
              <a:rPr lang="en-GB"/>
              <a:t>Mathematical standardised score of 120 x 25% = 30</a:t>
            </a:r>
            <a:endParaRPr/>
          </a:p>
          <a:p>
            <a:pPr indent="0" lvl="0" marL="0" rtl="0" algn="l">
              <a:spcBef>
                <a:spcPts val="0"/>
              </a:spcBef>
              <a:spcAft>
                <a:spcPts val="0"/>
              </a:spcAft>
              <a:buNone/>
            </a:pPr>
            <a:r>
              <a:rPr lang="en-GB"/>
              <a:t>Non-verbal standardised score of 84 x 25% = 21</a:t>
            </a:r>
            <a:endParaRPr/>
          </a:p>
          <a:p>
            <a:pPr indent="0" lvl="0" marL="0" rtl="0" algn="l">
              <a:spcBef>
                <a:spcPts val="0"/>
              </a:spcBef>
              <a:spcAft>
                <a:spcPts val="0"/>
              </a:spcAft>
              <a:buNone/>
            </a:pPr>
            <a:r>
              <a:rPr lang="en-GB"/>
              <a:t>STTS = 70 + 30 + 21 = 121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rgbClr val="FFFF00"/>
                </a:solidFill>
              </a:rPr>
              <a:t>A detailed analysis of the score will be provided both in the results letter and to the primary headteacher, along with the decision as to whether this score qualifies the child for entry to a grammar school. </a:t>
            </a:r>
            <a:endParaRPr/>
          </a:p>
          <a:p>
            <a:pPr indent="0" lvl="0" marL="0" rtl="0" algn="l">
              <a:spcBef>
                <a:spcPts val="0"/>
              </a:spcBef>
              <a:spcAft>
                <a:spcPts val="0"/>
              </a:spcAft>
              <a:buNone/>
            </a:pPr>
            <a:r>
              <a:rPr b="1" i="1" lang="en-GB"/>
              <a:t>​</a:t>
            </a:r>
            <a:endParaRPr i="1"/>
          </a:p>
          <a:p>
            <a:pPr indent="0" lvl="0" marL="0" rtl="0" algn="l">
              <a:spcBef>
                <a:spcPts val="0"/>
              </a:spcBef>
              <a:spcAft>
                <a:spcPts val="0"/>
              </a:spcAft>
              <a:buNone/>
            </a:pPr>
            <a:r>
              <a:rPr b="0" i="0" lang="en-GB"/>
              <a:t>The test result is only appropriate for entry to a Buckinghamshire Grammar school and is not transferable to grammar schools in other areas. </a:t>
            </a:r>
            <a:endParaRPr b="0" i="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0" name="Google Shape;400;p30: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1: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31: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a:t>The email/letter is addressed to the parent/carer not the child.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GB"/>
              <a:t>It will be sent at the end of the school day. Please check your junk mail if you do not think you have received the email.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GB"/>
              <a:t>Its contents are confidential and should not be used as a comparison between children.</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GB"/>
              <a:t>If parents live separately then both parents can use the code to provide their email and then we will send both parents the child’s results. </a:t>
            </a:r>
            <a:endParaRPr/>
          </a:p>
          <a:p>
            <a:pPr indent="0" lvl="0" marL="0" rtl="0" algn="l">
              <a:lnSpc>
                <a:spcPct val="90000"/>
              </a:lnSpc>
              <a:spcBef>
                <a:spcPts val="0"/>
              </a:spcBef>
              <a:spcAft>
                <a:spcPts val="0"/>
              </a:spcAft>
              <a:buNone/>
            </a:pPr>
            <a:r>
              <a:t/>
            </a:r>
            <a:endParaRPr/>
          </a:p>
          <a:p>
            <a:pPr indent="0" lvl="0" marL="0" rtl="0" algn="l">
              <a:lnSpc>
                <a:spcPct val="107000"/>
              </a:lnSpc>
              <a:spcBef>
                <a:spcPts val="0"/>
              </a:spcBef>
              <a:spcAft>
                <a:spcPts val="0"/>
              </a:spcAft>
              <a:buNone/>
            </a:pPr>
            <a:r>
              <a:rPr lang="en-GB" sz="1800">
                <a:latin typeface="Calibri"/>
                <a:ea typeface="Calibri"/>
                <a:cs typeface="Calibri"/>
                <a:sym typeface="Calibri"/>
              </a:rPr>
              <a:t>The TBGS website includes a lot of data about the test for the last few years: https://www.thebucksgrammarschools.org/test-data </a:t>
            </a:r>
            <a:endParaRPr/>
          </a:p>
          <a:p>
            <a:pPr indent="0" lvl="0" marL="0" rtl="0" algn="l">
              <a:spcBef>
                <a:spcPts val="800"/>
              </a:spcBef>
              <a:spcAft>
                <a:spcPts val="0"/>
              </a:spcAft>
              <a:buNone/>
            </a:pPr>
            <a:r>
              <a:t/>
            </a:r>
            <a:endParaRPr/>
          </a:p>
        </p:txBody>
      </p:sp>
      <p:sp>
        <p:nvSpPr>
          <p:cNvPr id="407" name="Google Shape;407;p31: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2:notes"/>
          <p:cNvSpPr txBox="1"/>
          <p:nvPr>
            <p:ph idx="1" type="body"/>
          </p:nvPr>
        </p:nvSpPr>
        <p:spPr>
          <a:xfrm>
            <a:off x="685801"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2: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3:notes"/>
          <p:cNvSpPr txBox="1"/>
          <p:nvPr>
            <p:ph idx="1" type="body"/>
          </p:nvPr>
        </p:nvSpPr>
        <p:spPr>
          <a:xfrm>
            <a:off x="685801"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3: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4: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34: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GB" sz="1800">
                <a:latin typeface="Calibri"/>
                <a:ea typeface="Calibri"/>
                <a:cs typeface="Calibri"/>
                <a:sym typeface="Calibri"/>
              </a:rPr>
              <a:t>Grammar school admissions policies are published on the school websites. These can be accessed from the TBGS website: </a:t>
            </a:r>
            <a:r>
              <a:rPr lang="en-GB" sz="1800" u="sng">
                <a:solidFill>
                  <a:schemeClr val="hlink"/>
                </a:solidFill>
                <a:latin typeface="Calibri"/>
                <a:ea typeface="Calibri"/>
                <a:cs typeface="Calibri"/>
                <a:sym typeface="Calibri"/>
                <a:hlinkClick r:id="rId2"/>
              </a:rPr>
              <a:t>https://www.thebucksgrammarschools.org/tbgs-schools</a:t>
            </a:r>
            <a:endParaRPr sz="1800" u="sng">
              <a:solidFill>
                <a:srgbClr val="0563C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sz="1800" u="sng">
              <a:solidFill>
                <a:srgbClr val="0563C1"/>
              </a:solidFill>
              <a:latin typeface="Calibri"/>
              <a:ea typeface="Calibri"/>
              <a:cs typeface="Calibri"/>
              <a:sym typeface="Calibri"/>
            </a:endParaRPr>
          </a:p>
          <a:p>
            <a:pPr indent="0" lvl="0" marL="0" marR="0" rtl="0" algn="l">
              <a:lnSpc>
                <a:spcPct val="100000"/>
              </a:lnSpc>
              <a:spcBef>
                <a:spcPts val="0"/>
              </a:spcBef>
              <a:spcAft>
                <a:spcPts val="0"/>
              </a:spcAft>
              <a:buClr>
                <a:srgbClr val="0563C1"/>
              </a:buClr>
              <a:buSzPts val="1800"/>
              <a:buFont typeface="Calibri"/>
              <a:buNone/>
            </a:pPr>
            <a:r>
              <a:rPr lang="en-GB" sz="1800" u="none">
                <a:solidFill>
                  <a:srgbClr val="0563C1"/>
                </a:solidFill>
                <a:latin typeface="Calibri"/>
                <a:ea typeface="Calibri"/>
                <a:cs typeface="Calibri"/>
                <a:sym typeface="Calibri"/>
              </a:rPr>
              <a:t>The deadline for sending information </a:t>
            </a:r>
            <a:r>
              <a:rPr lang="en-GB" sz="1800" u="sng">
                <a:solidFill>
                  <a:srgbClr val="0563C1"/>
                </a:solidFill>
                <a:latin typeface="Calibri"/>
                <a:ea typeface="Calibri"/>
                <a:cs typeface="Calibri"/>
                <a:sym typeface="Calibri"/>
              </a:rPr>
              <a:t>to the grammar school </a:t>
            </a:r>
            <a:r>
              <a:rPr lang="en-GB" sz="1800" u="none">
                <a:solidFill>
                  <a:srgbClr val="0563C1"/>
                </a:solidFill>
                <a:latin typeface="Calibri"/>
                <a:ea typeface="Calibri"/>
                <a:cs typeface="Calibri"/>
                <a:sym typeface="Calibri"/>
              </a:rPr>
              <a:t>for Pupil Premium priority to be included in the first round of allocations is 31 October 2024.</a:t>
            </a:r>
            <a:endParaRPr sz="1800" u="none">
              <a:latin typeface="Calibri"/>
              <a:ea typeface="Calibri"/>
              <a:cs typeface="Calibri"/>
              <a:sym typeface="Calibri"/>
            </a:endParaRPr>
          </a:p>
          <a:p>
            <a:pPr indent="0" lvl="0" marL="0" rtl="0" algn="l">
              <a:spcBef>
                <a:spcPts val="0"/>
              </a:spcBef>
              <a:spcAft>
                <a:spcPts val="0"/>
              </a:spcAft>
              <a:buNone/>
            </a:pPr>
            <a:r>
              <a:t/>
            </a:r>
            <a:endParaRPr/>
          </a:p>
        </p:txBody>
      </p:sp>
      <p:sp>
        <p:nvSpPr>
          <p:cNvPr id="426" name="Google Shape;426;p34: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5: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35: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35: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6: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36: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36: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7: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37: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0000"/>
                </a:solidFill>
              </a:rPr>
              <a:t>The advantages of going to Selection Review – you will know the decision before 1 March and if qualified will be qualified for ANY grammar school and your child will be considered for all your preference Buckinghamshire grammar schools in the first round of allocations. </a:t>
            </a:r>
            <a:endParaRPr/>
          </a:p>
          <a:p>
            <a:pPr indent="0" lvl="0" marL="0" rtl="0" algn="l">
              <a:spcBef>
                <a:spcPts val="0"/>
              </a:spcBef>
              <a:spcAft>
                <a:spcPts val="0"/>
              </a:spcAft>
              <a:buNone/>
            </a:pPr>
            <a:r>
              <a:t/>
            </a:r>
            <a:endParaRPr b="1">
              <a:solidFill>
                <a:srgbClr val="FF0000"/>
              </a:solidFill>
            </a:endParaRPr>
          </a:p>
          <a:p>
            <a:pPr indent="0" lvl="0" marL="0" rtl="0" algn="l">
              <a:spcBef>
                <a:spcPts val="0"/>
              </a:spcBef>
              <a:spcAft>
                <a:spcPts val="0"/>
              </a:spcAft>
              <a:buNone/>
            </a:pPr>
            <a:r>
              <a:rPr b="1" lang="en-GB">
                <a:solidFill>
                  <a:srgbClr val="FF0000"/>
                </a:solidFill>
              </a:rPr>
              <a:t>If a child is qualified at appeal, the qualification is for the particular school only.</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b="0" i="0" lang="en-GB">
                <a:solidFill>
                  <a:srgbClr val="FF0000"/>
                </a:solidFill>
              </a:rPr>
              <a:t>For 2024 entry 31.9% of the review cases were qualified for grammar school entry. </a:t>
            </a:r>
            <a:endParaRPr/>
          </a:p>
          <a:p>
            <a:pPr indent="0" lvl="0" marL="0" rtl="0" algn="l">
              <a:spcBef>
                <a:spcPts val="0"/>
              </a:spcBef>
              <a:spcAft>
                <a:spcPts val="0"/>
              </a:spcAft>
              <a:buNone/>
            </a:pPr>
            <a:r>
              <a:t/>
            </a:r>
            <a:endParaRPr b="1" i="1">
              <a:solidFill>
                <a:srgbClr val="FF0000"/>
              </a:solidFill>
            </a:endParaRPr>
          </a:p>
          <a:p>
            <a:pPr indent="0" lvl="0" marL="0" rtl="0" algn="l">
              <a:spcBef>
                <a:spcPts val="0"/>
              </a:spcBef>
              <a:spcAft>
                <a:spcPts val="0"/>
              </a:spcAft>
              <a:buNone/>
            </a:pPr>
            <a:r>
              <a:t/>
            </a:r>
            <a:endParaRPr/>
          </a:p>
        </p:txBody>
      </p:sp>
      <p:sp>
        <p:nvSpPr>
          <p:cNvPr id="447" name="Google Shape;447;p37: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8: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38: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a:solidFill>
                  <a:srgbClr val="FF0000"/>
                </a:solidFill>
              </a:rPr>
              <a:t>Appeals statistics and support can be found here: </a:t>
            </a:r>
            <a:r>
              <a:rPr lang="en-GB" u="sng">
                <a:solidFill>
                  <a:schemeClr val="hlink"/>
                </a:solidFill>
                <a:hlinkClick r:id="rId2"/>
              </a:rPr>
              <a:t>Grammar school appeals (qualified and unqualified) | Buckinghamshire Council</a:t>
            </a:r>
            <a:endParaRPr b="0" i="0" u="none">
              <a:solidFill>
                <a:srgbClr val="FF0000"/>
              </a:solidFill>
            </a:endParaRPr>
          </a:p>
          <a:p>
            <a:pPr indent="0" lvl="0" marL="0" rtl="0" algn="l">
              <a:spcBef>
                <a:spcPts val="0"/>
              </a:spcBef>
              <a:spcAft>
                <a:spcPts val="0"/>
              </a:spcAft>
              <a:buNone/>
            </a:pPr>
            <a:r>
              <a:t/>
            </a:r>
            <a:endParaRPr b="0" i="0" u="none"/>
          </a:p>
          <a:p>
            <a:pPr indent="0" lvl="0" marL="0" rtl="0" algn="l">
              <a:spcBef>
                <a:spcPts val="0"/>
              </a:spcBef>
              <a:spcAft>
                <a:spcPts val="0"/>
              </a:spcAft>
              <a:buNone/>
            </a:pPr>
            <a:r>
              <a:rPr b="0" i="0" lang="en-GB" u="none">
                <a:solidFill>
                  <a:srgbClr val="FF0000"/>
                </a:solidFill>
              </a:rPr>
              <a:t>When a case that has been to review is considered by the Independent Appeal Panel,  parents need to firstly show that in their child’s case the Selection Review Panel decision was not ‘fair consistent and objective’ and only if they are successful, can they then put their full academic case to the Independent Appeal Panel who will consider it. </a:t>
            </a:r>
            <a:endParaRPr b="0" i="0" u="none"/>
          </a:p>
          <a:p>
            <a:pPr indent="0" lvl="0" marL="0" rtl="0" algn="l">
              <a:spcBef>
                <a:spcPts val="0"/>
              </a:spcBef>
              <a:spcAft>
                <a:spcPts val="0"/>
              </a:spcAft>
              <a:buNone/>
            </a:pPr>
            <a:r>
              <a:t/>
            </a:r>
            <a:endParaRPr/>
          </a:p>
        </p:txBody>
      </p:sp>
      <p:sp>
        <p:nvSpPr>
          <p:cNvPr id="454" name="Google Shape;454;p38: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9: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39: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9: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4: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****Applying on time is one of the most important things a parent can do for their child.****</a:t>
            </a:r>
            <a:endParaRPr/>
          </a:p>
          <a:p>
            <a:pPr indent="0" lvl="0" marL="0" rtl="0" algn="l">
              <a:spcBef>
                <a:spcPts val="0"/>
              </a:spcBef>
              <a:spcAft>
                <a:spcPts val="0"/>
              </a:spcAft>
              <a:buNone/>
            </a:pPr>
            <a:r>
              <a:rPr lang="en-GB"/>
              <a:t>When parents make late applications they are more likely not to get their preference, and for their child to be placed at a school they did not want.  </a:t>
            </a:r>
            <a:endParaRPr/>
          </a:p>
          <a:p>
            <a:pPr indent="0" lvl="0" marL="0" rtl="0" algn="l">
              <a:spcBef>
                <a:spcPts val="0"/>
              </a:spcBef>
              <a:spcAft>
                <a:spcPts val="0"/>
              </a:spcAft>
              <a:buNone/>
            </a:pPr>
            <a:r>
              <a:t/>
            </a:r>
            <a:endParaRPr/>
          </a:p>
        </p:txBody>
      </p:sp>
      <p:sp>
        <p:nvSpPr>
          <p:cNvPr id="148" name="Google Shape;148;p4: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0: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40: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40: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1: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41: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41: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5: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6: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You can make the application at home or at a library or at work.  </a:t>
            </a:r>
            <a:endParaRPr/>
          </a:p>
          <a:p>
            <a:pPr indent="0" lvl="0" marL="0" rtl="0" algn="l">
              <a:spcBef>
                <a:spcPts val="0"/>
              </a:spcBef>
              <a:spcAft>
                <a:spcPts val="0"/>
              </a:spcAft>
              <a:buNone/>
            </a:pPr>
            <a:r>
              <a:rPr lang="en-GB"/>
              <a:t>Top tip: make a point of remembering which email address you used and recording your password and your secret question information so you can re-set it if necessary. </a:t>
            </a:r>
            <a:r>
              <a:rPr lang="en-GB">
                <a:solidFill>
                  <a:srgbClr val="FF0000"/>
                </a:solidFill>
              </a:rPr>
              <a:t>Also, use an email address you will have access to on 1 March 2025.</a:t>
            </a:r>
            <a:endParaRPr/>
          </a:p>
          <a:p>
            <a:pPr indent="0" lvl="0" marL="0" rtl="0" algn="l">
              <a:spcBef>
                <a:spcPts val="0"/>
              </a:spcBef>
              <a:spcAft>
                <a:spcPts val="0"/>
              </a:spcAft>
              <a:buNone/>
            </a:pPr>
            <a:r>
              <a:rPr lang="en-GB">
                <a:solidFill>
                  <a:srgbClr val="FF0000"/>
                </a:solidFill>
              </a:rPr>
              <a:t>Occasionally bulk sent emails from the council will go into your spam so always check your spam if you are expecting an email from us</a:t>
            </a:r>
            <a:endParaRPr/>
          </a:p>
          <a:p>
            <a:pPr indent="0" lvl="0" marL="0" rtl="0" algn="l">
              <a:spcBef>
                <a:spcPts val="0"/>
              </a:spcBef>
              <a:spcAft>
                <a:spcPts val="0"/>
              </a:spcAft>
              <a:buNone/>
            </a:pPr>
            <a:r>
              <a:t/>
            </a:r>
            <a:endParaRPr/>
          </a:p>
        </p:txBody>
      </p:sp>
      <p:sp>
        <p:nvSpPr>
          <p:cNvPr id="177" name="Google Shape;177;p6: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7: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0000"/>
                </a:solidFill>
              </a:rPr>
              <a:t>We will let you know the outcome of the Secondary Transfer Test before submitting your preferences by the deadline of Midnight on 31 October. </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GB">
                <a:solidFill>
                  <a:srgbClr val="FF0000"/>
                </a:solidFill>
              </a:rPr>
              <a:t>You have the option to list up to 6 schools and we would suggest that even if you expect your child to qualify in the test that you consider including non grammar school options.  </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GB">
                <a:solidFill>
                  <a:srgbClr val="FF0000"/>
                </a:solidFill>
              </a:rPr>
              <a:t>If your child has not taken the test or you do not expect them to be qualified for entry to a grammar school, then you do not need to include grammar school preferences. </a:t>
            </a:r>
            <a:endParaRPr/>
          </a:p>
          <a:p>
            <a:pPr indent="0" lvl="0" marL="0" rtl="0" algn="l">
              <a:spcBef>
                <a:spcPts val="0"/>
              </a:spcBef>
              <a:spcAft>
                <a:spcPts val="0"/>
              </a:spcAft>
              <a:buNone/>
            </a:pPr>
            <a:r>
              <a:t/>
            </a:r>
            <a:endParaRPr b="0"/>
          </a:p>
          <a:p>
            <a:pPr indent="0" lvl="0" marL="0" rtl="0" algn="l">
              <a:spcBef>
                <a:spcPts val="0"/>
              </a:spcBef>
              <a:spcAft>
                <a:spcPts val="0"/>
              </a:spcAft>
              <a:buNone/>
            </a:pPr>
            <a:r>
              <a:rPr lang="en-GB"/>
              <a:t>New preferences and changes can be made from the second allocation round onwards, but for the first round and the reallocation round the order cannot be altered so make sure you include all the schools you want your child to be considered for when you make your application.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Make your application by the deadline!</a:t>
            </a:r>
            <a:endParaRPr/>
          </a:p>
          <a:p>
            <a:pPr indent="0" lvl="0" marL="0" rtl="0" algn="l">
              <a:spcBef>
                <a:spcPts val="0"/>
              </a:spcBef>
              <a:spcAft>
                <a:spcPts val="0"/>
              </a:spcAft>
              <a:buNone/>
            </a:pPr>
            <a:r>
              <a:t/>
            </a:r>
            <a:endParaRPr/>
          </a:p>
        </p:txBody>
      </p:sp>
      <p:sp>
        <p:nvSpPr>
          <p:cNvPr id="206" name="Google Shape;206;p7: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8: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FF0000"/>
                </a:solidFill>
              </a:rPr>
              <a:t>For example - The Highcrest Academy’s banding test – parents in the Wycombe area need to be aware of their rules.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schools give priority to children who are looked after or who are now adopted but prior to being adopted were looked after. If this applies to you - check the small print and include details with your application!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grammar schools give priority to pupils who qualify for Pupil Premium and this can be for children who have not met the county-wide qualification mark of 121. All schools will ask for evidence of Pupil Premium to be sent to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Some schools give priority on the basis of faith, and you do not necessarily have to be the same faith to be able to apply under a faith rule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Many schools give priority if your child has an older sibling attending the school already (but some don’t!)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Where schools have some of the rules we have listed above, they will require you to complete a supplementary information </a:t>
            </a:r>
            <a:r>
              <a:rPr i="0" lang="en-GB"/>
              <a:t>form (SIF) to </a:t>
            </a:r>
            <a:r>
              <a:rPr lang="en-GB"/>
              <a:t>provide extra information to help them apply their admission rules – check the school’s website as well as the Council’s website. SIFs should always be returned to the school. </a:t>
            </a:r>
            <a:endParaRPr/>
          </a:p>
          <a:p>
            <a:pPr indent="0" lvl="0" marL="0" rtl="0" algn="l">
              <a:spcBef>
                <a:spcPts val="0"/>
              </a:spcBef>
              <a:spcAft>
                <a:spcPts val="0"/>
              </a:spcAft>
              <a:buNone/>
            </a:pPr>
            <a:r>
              <a:t/>
            </a:r>
            <a:endParaRPr/>
          </a:p>
        </p:txBody>
      </p:sp>
      <p:sp>
        <p:nvSpPr>
          <p:cNvPr id="216" name="Google Shape;216;p8: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9: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It is difficult to summarise this in one slide, parents should read the School Transport Policy and Guidance on the website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2"/>
              </a:rPr>
              <a:t>Home to School Transport Policy (0 to 25 Year Olds) | Buckinghamshire Council</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3"/>
              </a:rPr>
              <a:t>School transport frequently asked questions | Buckinghamshire Council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On the website there is a Nearest School Transport Checker which will give home to school distances using roads not in a straight line: </a:t>
            </a:r>
            <a:endParaRPr/>
          </a:p>
          <a:p>
            <a:pPr indent="0" lvl="0" marL="0" rtl="0" algn="l">
              <a:spcBef>
                <a:spcPts val="0"/>
              </a:spcBef>
              <a:spcAft>
                <a:spcPts val="0"/>
              </a:spcAft>
              <a:buNone/>
            </a:pPr>
            <a:r>
              <a:t/>
            </a:r>
            <a:endParaRPr u="sng">
              <a:solidFill>
                <a:schemeClr val="hlink"/>
              </a:solidFill>
              <a:hlinkClick r:id="rId4"/>
            </a:endParaRPr>
          </a:p>
          <a:p>
            <a:pPr indent="0" lvl="0" marL="0" rtl="0" algn="l">
              <a:spcBef>
                <a:spcPts val="0"/>
              </a:spcBef>
              <a:spcAft>
                <a:spcPts val="0"/>
              </a:spcAft>
              <a:buNone/>
            </a:pPr>
            <a:r>
              <a:rPr lang="en-GB" u="sng">
                <a:solidFill>
                  <a:schemeClr val="hlink"/>
                </a:solidFill>
                <a:hlinkClick r:id="rId5"/>
              </a:rPr>
              <a:t>Find my child a school place (buckinghamshire.gov.uk)</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qualify for grammar school and attend your nearest grammar school you will only be assisted with transport if there is no nearer upper school.</a:t>
            </a:r>
            <a:endParaRPr/>
          </a:p>
          <a:p>
            <a:pPr indent="0" lvl="0" marL="0" rtl="0" algn="l">
              <a:spcBef>
                <a:spcPts val="0"/>
              </a:spcBef>
              <a:spcAft>
                <a:spcPts val="0"/>
              </a:spcAft>
              <a:buNone/>
            </a:pPr>
            <a:r>
              <a:t/>
            </a:r>
            <a:endParaRPr/>
          </a:p>
        </p:txBody>
      </p:sp>
      <p:sp>
        <p:nvSpPr>
          <p:cNvPr id="237" name="Google Shape;237;p9:notes"/>
          <p:cNvSpPr txBox="1"/>
          <p:nvPr>
            <p:ph idx="12" type="sldNum"/>
          </p:nvPr>
        </p:nvSpPr>
        <p:spPr>
          <a:xfrm>
            <a:off x="3884614"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2"/>
          <p:cNvSpPr txBox="1"/>
          <p:nvPr/>
        </p:nvSpPr>
        <p:spPr>
          <a:xfrm>
            <a:off x="685908" y="1599416"/>
            <a:ext cx="7773646" cy="11036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0" i="0" lang="en-GB" sz="4400" u="none" cap="none" strike="noStrike">
                <a:solidFill>
                  <a:schemeClr val="dk1"/>
                </a:solidFill>
                <a:latin typeface="Calibri"/>
                <a:ea typeface="Calibri"/>
                <a:cs typeface="Calibri"/>
                <a:sym typeface="Calibri"/>
              </a:rPr>
              <a:t>Click to edit Master title style</a:t>
            </a:r>
            <a:endParaRPr b="0" i="0" sz="4400" u="none" cap="none" strike="noStrike">
              <a:solidFill>
                <a:schemeClr val="dk1"/>
              </a:solidFill>
              <a:latin typeface="Calibri"/>
              <a:ea typeface="Calibri"/>
              <a:cs typeface="Calibri"/>
              <a:sym typeface="Calibri"/>
            </a:endParaRPr>
          </a:p>
        </p:txBody>
      </p:sp>
      <p:sp>
        <p:nvSpPr>
          <p:cNvPr id="17" name="Google Shape;17;p2"/>
          <p:cNvSpPr txBox="1"/>
          <p:nvPr/>
        </p:nvSpPr>
        <p:spPr>
          <a:xfrm>
            <a:off x="1371819" y="2917558"/>
            <a:ext cx="6401826" cy="131576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888888"/>
              </a:buClr>
              <a:buSzPts val="2800"/>
              <a:buFont typeface="Arial"/>
              <a:buNone/>
            </a:pPr>
            <a:r>
              <a:rPr b="0" i="0" lang="en-GB" sz="2800" u="none" cap="none" strike="noStrike">
                <a:solidFill>
                  <a:srgbClr val="888888"/>
                </a:solidFill>
                <a:latin typeface="Calibri"/>
                <a:ea typeface="Calibri"/>
                <a:cs typeface="Calibri"/>
                <a:sym typeface="Calibri"/>
              </a:rPr>
              <a:t>Click to edit Master subtitle style</a:t>
            </a:r>
            <a:endParaRPr b="0" i="0" sz="2800" u="none" cap="none" strike="noStrike">
              <a:solidFill>
                <a:srgbClr val="888888"/>
              </a:solidFill>
              <a:latin typeface="Calibri"/>
              <a:ea typeface="Calibri"/>
              <a:cs typeface="Calibri"/>
              <a:sym typeface="Calibri"/>
            </a:endParaRPr>
          </a:p>
        </p:txBody>
      </p:sp>
      <p:sp>
        <p:nvSpPr>
          <p:cNvPr id="18" name="Google Shape;18;p2"/>
          <p:cNvSpPr txBox="1"/>
          <p:nvPr/>
        </p:nvSpPr>
        <p:spPr>
          <a:xfrm>
            <a:off x="457275" y="4772026"/>
            <a:ext cx="2133942" cy="2741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15/04/2024</a:t>
            </a:r>
            <a:endParaRPr b="0" i="0" sz="1800" u="none" cap="none" strike="noStrike">
              <a:solidFill>
                <a:schemeClr val="dk1"/>
              </a:solidFill>
              <a:latin typeface="Calibri"/>
              <a:ea typeface="Calibri"/>
              <a:cs typeface="Calibri"/>
              <a:sym typeface="Calibri"/>
            </a:endParaRPr>
          </a:p>
        </p:txBody>
      </p:sp>
      <p:sp>
        <p:nvSpPr>
          <p:cNvPr id="19" name="Google Shape;19;p2"/>
          <p:cNvSpPr txBox="1"/>
          <p:nvPr/>
        </p:nvSpPr>
        <p:spPr>
          <a:xfrm>
            <a:off x="6554251" y="4772026"/>
            <a:ext cx="2133942" cy="2741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GB"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
        <p:nvSpPr>
          <p:cNvPr id="20" name="Google Shape;20;p2"/>
          <p:cNvSpPr txBox="1"/>
          <p:nvPr/>
        </p:nvSpPr>
        <p:spPr>
          <a:xfrm>
            <a:off x="685908" y="1599416"/>
            <a:ext cx="7773646" cy="110362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b="0" i="0" lang="en-GB" sz="4400" u="none" cap="none" strike="noStrike">
                <a:solidFill>
                  <a:schemeClr val="dk1"/>
                </a:solidFill>
                <a:latin typeface="Calibri"/>
                <a:ea typeface="Calibri"/>
                <a:cs typeface="Calibri"/>
                <a:sym typeface="Calibri"/>
              </a:rPr>
              <a:t>Click to edit Master title style</a:t>
            </a:r>
            <a:endParaRPr b="0" i="0" sz="4400" u="none" cap="none" strike="noStrike">
              <a:solidFill>
                <a:schemeClr val="dk1"/>
              </a:solidFill>
              <a:latin typeface="Calibri"/>
              <a:ea typeface="Calibri"/>
              <a:cs typeface="Calibri"/>
              <a:sym typeface="Calibri"/>
            </a:endParaRPr>
          </a:p>
        </p:txBody>
      </p:sp>
      <p:sp>
        <p:nvSpPr>
          <p:cNvPr id="21" name="Google Shape;21;p2"/>
          <p:cNvSpPr txBox="1"/>
          <p:nvPr/>
        </p:nvSpPr>
        <p:spPr>
          <a:xfrm>
            <a:off x="1371819" y="2917558"/>
            <a:ext cx="6401826" cy="1315763"/>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3200"/>
              <a:buFont typeface="Arial"/>
              <a:buNone/>
            </a:pPr>
            <a:r>
              <a:rPr b="0" i="0" lang="en-GB" sz="3200" u="none" cap="none" strike="noStrike">
                <a:solidFill>
                  <a:srgbClr val="888888"/>
                </a:solidFill>
                <a:latin typeface="Calibri"/>
                <a:ea typeface="Calibri"/>
                <a:cs typeface="Calibri"/>
                <a:sym typeface="Calibri"/>
              </a:rPr>
              <a:t>Click to edit Master subtitle style</a:t>
            </a:r>
            <a:endParaRPr b="0" i="0" sz="3200" u="none" cap="none" strike="noStrike">
              <a:solidFill>
                <a:srgbClr val="888888"/>
              </a:solidFill>
              <a:latin typeface="Calibri"/>
              <a:ea typeface="Calibri"/>
              <a:cs typeface="Calibri"/>
              <a:sym typeface="Calibri"/>
            </a:endParaRPr>
          </a:p>
        </p:txBody>
      </p:sp>
      <p:sp>
        <p:nvSpPr>
          <p:cNvPr id="22" name="Google Shape;22;p2"/>
          <p:cNvSpPr txBox="1"/>
          <p:nvPr/>
        </p:nvSpPr>
        <p:spPr>
          <a:xfrm>
            <a:off x="457275" y="4772026"/>
            <a:ext cx="2133942" cy="27411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rgbClr val="888888"/>
                </a:solidFill>
                <a:latin typeface="Calibri"/>
                <a:ea typeface="Calibri"/>
                <a:cs typeface="Calibri"/>
                <a:sym typeface="Calibri"/>
              </a:rPr>
              <a:t>15/04/2024</a:t>
            </a:r>
            <a:endParaRPr b="0" i="0" sz="1200" u="none" cap="none" strike="noStrike">
              <a:solidFill>
                <a:srgbClr val="888888"/>
              </a:solidFill>
              <a:latin typeface="Calibri"/>
              <a:ea typeface="Calibri"/>
              <a:cs typeface="Calibri"/>
              <a:sym typeface="Calibri"/>
            </a:endParaRPr>
          </a:p>
        </p:txBody>
      </p:sp>
      <p:sp>
        <p:nvSpPr>
          <p:cNvPr id="23" name="Google Shape;23;p2"/>
          <p:cNvSpPr txBox="1"/>
          <p:nvPr/>
        </p:nvSpPr>
        <p:spPr>
          <a:xfrm>
            <a:off x="6554251" y="4772026"/>
            <a:ext cx="2133942" cy="27411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4" name="Google Shape;24;p2"/>
          <p:cNvSpPr/>
          <p:nvPr/>
        </p:nvSpPr>
        <p:spPr>
          <a:xfrm flipH="1" rot="10800000">
            <a:off x="-1" y="-1"/>
            <a:ext cx="9153139" cy="6863708"/>
          </a:xfrm>
          <a:prstGeom prst="rect">
            <a:avLst/>
          </a:prstGeom>
          <a:gradFill>
            <a:gsLst>
              <a:gs pos="0">
                <a:srgbClr val="2C2D84"/>
              </a:gs>
              <a:gs pos="42000">
                <a:srgbClr val="006AB4"/>
              </a:gs>
              <a:gs pos="66000">
                <a:srgbClr val="2E83C5"/>
              </a:gs>
              <a:gs pos="100000">
                <a:srgbClr val="9FC63B"/>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5" name="Google Shape;25;p2"/>
          <p:cNvGrpSpPr/>
          <p:nvPr/>
        </p:nvGrpSpPr>
        <p:grpSpPr>
          <a:xfrm flipH="1">
            <a:off x="0" y="3004706"/>
            <a:ext cx="9153138" cy="3853294"/>
            <a:chOff x="1" y="1725401"/>
            <a:chExt cx="12191996" cy="5132596"/>
          </a:xfrm>
        </p:grpSpPr>
        <p:sp>
          <p:nvSpPr>
            <p:cNvPr id="26" name="Google Shape;26;p2"/>
            <p:cNvSpPr/>
            <p:nvPr/>
          </p:nvSpPr>
          <p:spPr>
            <a:xfrm flipH="1" rot="10800000">
              <a:off x="1" y="1725401"/>
              <a:ext cx="2743198" cy="1645203"/>
            </a:xfrm>
            <a:custGeom>
              <a:rect b="b" l="l" r="r" t="t"/>
              <a:pathLst>
                <a:path extrusionOk="0" h="385464" w="642784">
                  <a:moveTo>
                    <a:pt x="0" y="113368"/>
                  </a:moveTo>
                  <a:lnTo>
                    <a:pt x="0" y="385724"/>
                  </a:lnTo>
                  <a:lnTo>
                    <a:pt x="642784" y="272355"/>
                  </a:lnTo>
                  <a:lnTo>
                    <a:pt x="642784" y="0"/>
                  </a:lnTo>
                  <a:lnTo>
                    <a:pt x="0" y="113368"/>
                  </a:lnTo>
                  <a:close/>
                </a:path>
              </a:pathLst>
            </a:custGeom>
            <a:gradFill>
              <a:gsLst>
                <a:gs pos="0">
                  <a:srgbClr val="00001A">
                    <a:alpha val="7450"/>
                  </a:srgbClr>
                </a:gs>
                <a:gs pos="100000">
                  <a:srgbClr val="00001A">
                    <a:alpha val="1568"/>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200"/>
                <a:buFont typeface="Calibri"/>
                <a:buNone/>
              </a:pPr>
              <a:r>
                <a:t/>
              </a:r>
              <a:endParaRPr b="0" i="0" sz="2200" u="none" cap="none" strike="noStrike">
                <a:solidFill>
                  <a:srgbClr val="000000"/>
                </a:solidFill>
                <a:latin typeface="Calibri"/>
                <a:ea typeface="Calibri"/>
                <a:cs typeface="Calibri"/>
                <a:sym typeface="Calibri"/>
              </a:endParaRPr>
            </a:p>
          </p:txBody>
        </p:sp>
        <p:sp>
          <p:nvSpPr>
            <p:cNvPr id="27" name="Google Shape;27;p2"/>
            <p:cNvSpPr/>
            <p:nvPr/>
          </p:nvSpPr>
          <p:spPr>
            <a:xfrm flipH="1" rot="10800000">
              <a:off x="1727199" y="5517695"/>
              <a:ext cx="7600947" cy="1340302"/>
            </a:xfrm>
            <a:custGeom>
              <a:rect b="b" l="l" r="r" t="t"/>
              <a:pathLst>
                <a:path extrusionOk="0" h="314027" w="1781048">
                  <a:moveTo>
                    <a:pt x="238155" y="0"/>
                  </a:moveTo>
                  <a:lnTo>
                    <a:pt x="0" y="42004"/>
                  </a:lnTo>
                  <a:lnTo>
                    <a:pt x="0" y="314359"/>
                  </a:lnTo>
                  <a:lnTo>
                    <a:pt x="1782389" y="0"/>
                  </a:lnTo>
                  <a:lnTo>
                    <a:pt x="238155" y="0"/>
                  </a:lnTo>
                  <a:close/>
                </a:path>
              </a:pathLst>
            </a:custGeom>
            <a:gradFill>
              <a:gsLst>
                <a:gs pos="0">
                  <a:srgbClr val="00001A">
                    <a:alpha val="7450"/>
                  </a:srgbClr>
                </a:gs>
                <a:gs pos="100000">
                  <a:srgbClr val="00001A">
                    <a:alpha val="1568"/>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200"/>
                <a:buFont typeface="Calibri"/>
                <a:buNone/>
              </a:pPr>
              <a:r>
                <a:t/>
              </a:r>
              <a:endParaRPr b="0" i="0" sz="2200" u="none" cap="none" strike="noStrike">
                <a:solidFill>
                  <a:srgbClr val="000000"/>
                </a:solidFill>
                <a:latin typeface="Calibri"/>
                <a:ea typeface="Calibri"/>
                <a:cs typeface="Calibri"/>
                <a:sym typeface="Calibri"/>
              </a:endParaRPr>
            </a:p>
          </p:txBody>
        </p:sp>
        <p:sp>
          <p:nvSpPr>
            <p:cNvPr id="28" name="Google Shape;28;p2"/>
            <p:cNvSpPr/>
            <p:nvPr/>
          </p:nvSpPr>
          <p:spPr>
            <a:xfrm flipH="1" rot="10800000">
              <a:off x="7753345" y="4255937"/>
              <a:ext cx="4438646" cy="1943757"/>
            </a:xfrm>
            <a:custGeom>
              <a:rect b="b" l="l" r="r" t="t"/>
              <a:pathLst>
                <a:path extrusionOk="0" h="455414" w="1040060">
                  <a:moveTo>
                    <a:pt x="1040061" y="0"/>
                  </a:moveTo>
                  <a:lnTo>
                    <a:pt x="0" y="184194"/>
                  </a:lnTo>
                  <a:lnTo>
                    <a:pt x="0" y="456550"/>
                  </a:lnTo>
                  <a:lnTo>
                    <a:pt x="1040061" y="272355"/>
                  </a:lnTo>
                  <a:lnTo>
                    <a:pt x="1040061" y="0"/>
                  </a:lnTo>
                  <a:close/>
                </a:path>
              </a:pathLst>
            </a:custGeom>
            <a:gradFill>
              <a:gsLst>
                <a:gs pos="0">
                  <a:srgbClr val="00001A">
                    <a:alpha val="1568"/>
                  </a:srgbClr>
                </a:gs>
                <a:gs pos="100000">
                  <a:srgbClr val="00001A">
                    <a:alpha val="745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200"/>
                <a:buFont typeface="Calibri"/>
                <a:buNone/>
              </a:pPr>
              <a:r>
                <a:t/>
              </a:r>
              <a:endParaRPr b="0" i="0" sz="2200" u="none" cap="none" strike="noStrike">
                <a:solidFill>
                  <a:srgbClr val="000000"/>
                </a:solidFill>
                <a:latin typeface="Calibri"/>
                <a:ea typeface="Calibri"/>
                <a:cs typeface="Calibri"/>
                <a:sym typeface="Calibri"/>
              </a:endParaRPr>
            </a:p>
          </p:txBody>
        </p:sp>
        <p:sp>
          <p:nvSpPr>
            <p:cNvPr id="29" name="Google Shape;29;p2"/>
            <p:cNvSpPr/>
            <p:nvPr/>
          </p:nvSpPr>
          <p:spPr>
            <a:xfrm flipH="1" rot="10800000">
              <a:off x="10915648" y="2490041"/>
              <a:ext cx="1276349" cy="1384766"/>
            </a:xfrm>
            <a:custGeom>
              <a:rect b="b" l="l" r="r" t="t"/>
              <a:pathLst>
                <a:path extrusionOk="0" h="324445" w="299073">
                  <a:moveTo>
                    <a:pt x="299073" y="0"/>
                  </a:moveTo>
                  <a:lnTo>
                    <a:pt x="0" y="52748"/>
                  </a:lnTo>
                  <a:lnTo>
                    <a:pt x="0" y="325103"/>
                  </a:lnTo>
                  <a:lnTo>
                    <a:pt x="299073" y="272355"/>
                  </a:lnTo>
                  <a:lnTo>
                    <a:pt x="299073" y="0"/>
                  </a:lnTo>
                  <a:close/>
                </a:path>
              </a:pathLst>
            </a:custGeom>
            <a:gradFill>
              <a:gsLst>
                <a:gs pos="0">
                  <a:srgbClr val="00001A">
                    <a:alpha val="7450"/>
                  </a:srgbClr>
                </a:gs>
                <a:gs pos="100000">
                  <a:srgbClr val="00001A">
                    <a:alpha val="1568"/>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200"/>
                <a:buFont typeface="Calibri"/>
                <a:buNone/>
              </a:pPr>
              <a:r>
                <a:t/>
              </a:r>
              <a:endParaRPr b="0" i="0" sz="2200" u="none" cap="none" strike="noStrike">
                <a:solidFill>
                  <a:srgbClr val="000000"/>
                </a:solidFill>
                <a:latin typeface="Calibri"/>
                <a:ea typeface="Calibri"/>
                <a:cs typeface="Calibri"/>
                <a:sym typeface="Calibri"/>
              </a:endParaRPr>
            </a:p>
          </p:txBody>
        </p:sp>
        <p:sp>
          <p:nvSpPr>
            <p:cNvPr id="30" name="Google Shape;30;p2"/>
            <p:cNvSpPr/>
            <p:nvPr/>
          </p:nvSpPr>
          <p:spPr>
            <a:xfrm flipH="1" rot="10800000">
              <a:off x="2730495" y="4531589"/>
              <a:ext cx="2381248" cy="1581685"/>
            </a:xfrm>
            <a:custGeom>
              <a:rect b="b" l="l" r="r" t="t"/>
              <a:pathLst>
                <a:path extrusionOk="0" h="370582" w="557972">
                  <a:moveTo>
                    <a:pt x="0" y="98410"/>
                  </a:moveTo>
                  <a:lnTo>
                    <a:pt x="0" y="370765"/>
                  </a:lnTo>
                  <a:lnTo>
                    <a:pt x="557973" y="272355"/>
                  </a:lnTo>
                  <a:lnTo>
                    <a:pt x="557973" y="0"/>
                  </a:lnTo>
                  <a:lnTo>
                    <a:pt x="0" y="98410"/>
                  </a:lnTo>
                  <a:close/>
                </a:path>
              </a:pathLst>
            </a:custGeom>
            <a:gradFill>
              <a:gsLst>
                <a:gs pos="0">
                  <a:srgbClr val="FFFFFF">
                    <a:alpha val="4313"/>
                  </a:srgbClr>
                </a:gs>
                <a:gs pos="100000">
                  <a:srgbClr val="FFFFFF">
                    <a:alpha val="11372"/>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200"/>
                <a:buFont typeface="Calibri"/>
                <a:buNone/>
              </a:pPr>
              <a:r>
                <a:t/>
              </a:r>
              <a:endParaRPr b="0" i="0" sz="2200" u="none" cap="none" strike="noStrike">
                <a:solidFill>
                  <a:srgbClr val="000000"/>
                </a:solidFill>
                <a:latin typeface="Calibri"/>
                <a:ea typeface="Calibri"/>
                <a:cs typeface="Calibri"/>
                <a:sym typeface="Calibri"/>
              </a:endParaRPr>
            </a:p>
          </p:txBody>
        </p:sp>
        <p:sp>
          <p:nvSpPr>
            <p:cNvPr id="31" name="Google Shape;31;p2"/>
            <p:cNvSpPr/>
            <p:nvPr/>
          </p:nvSpPr>
          <p:spPr>
            <a:xfrm flipH="1" rot="10800000">
              <a:off x="11366499" y="3735061"/>
              <a:ext cx="825498" cy="1302188"/>
            </a:xfrm>
            <a:custGeom>
              <a:rect b="b" l="l" r="r" t="t"/>
              <a:pathLst>
                <a:path extrusionOk="0" h="305097" w="193430">
                  <a:moveTo>
                    <a:pt x="193430" y="0"/>
                  </a:moveTo>
                  <a:lnTo>
                    <a:pt x="0" y="34116"/>
                  </a:lnTo>
                  <a:lnTo>
                    <a:pt x="0" y="306471"/>
                  </a:lnTo>
                  <a:lnTo>
                    <a:pt x="193430" y="272355"/>
                  </a:lnTo>
                  <a:lnTo>
                    <a:pt x="193430" y="0"/>
                  </a:lnTo>
                  <a:close/>
                </a:path>
              </a:pathLst>
            </a:custGeom>
            <a:gradFill>
              <a:gsLst>
                <a:gs pos="0">
                  <a:srgbClr val="FFFFFF">
                    <a:alpha val="11372"/>
                  </a:srgbClr>
                </a:gs>
                <a:gs pos="100000">
                  <a:srgbClr val="FFFFFF">
                    <a:alpha val="431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200"/>
                <a:buFont typeface="Calibri"/>
                <a:buNone/>
              </a:pPr>
              <a:r>
                <a:t/>
              </a:r>
              <a:endParaRPr b="0" i="0" sz="2200" u="none" cap="none" strike="noStrike">
                <a:solidFill>
                  <a:srgbClr val="000000"/>
                </a:solidFill>
                <a:latin typeface="Calibri"/>
                <a:ea typeface="Calibri"/>
                <a:cs typeface="Calibri"/>
                <a:sym typeface="Calibri"/>
              </a:endParaRPr>
            </a:p>
          </p:txBody>
        </p:sp>
      </p:grpSp>
      <p:pic>
        <p:nvPicPr>
          <p:cNvPr id="32" name="Google Shape;32;p2"/>
          <p:cNvPicPr preferRelativeResize="0"/>
          <p:nvPr/>
        </p:nvPicPr>
        <p:blipFill rotWithShape="1">
          <a:blip r:embed="rId2">
            <a:alphaModFix/>
          </a:blip>
          <a:srcRect b="0" l="0" r="0" t="4862"/>
          <a:stretch/>
        </p:blipFill>
        <p:spPr>
          <a:xfrm>
            <a:off x="513861" y="1"/>
            <a:ext cx="1427067" cy="1818895"/>
          </a:xfrm>
          <a:prstGeom prst="rect">
            <a:avLst/>
          </a:prstGeom>
          <a:noFill/>
          <a:ln>
            <a:noFill/>
          </a:ln>
        </p:spPr>
      </p:pic>
      <p:pic>
        <p:nvPicPr>
          <p:cNvPr id="33" name="Google Shape;33;p2"/>
          <p:cNvPicPr preferRelativeResize="0"/>
          <p:nvPr/>
        </p:nvPicPr>
        <p:blipFill rotWithShape="1">
          <a:blip r:embed="rId3">
            <a:alphaModFix/>
          </a:blip>
          <a:srcRect b="0" l="0" r="0" t="0"/>
          <a:stretch/>
        </p:blipFill>
        <p:spPr>
          <a:xfrm>
            <a:off x="6096000" y="5131521"/>
            <a:ext cx="3054043" cy="176769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 name="Shape 86"/>
        <p:cNvGrpSpPr/>
        <p:nvPr/>
      </p:nvGrpSpPr>
      <p:grpSpPr>
        <a:xfrm>
          <a:off x="0" y="0"/>
          <a:ext cx="0" cy="0"/>
          <a:chOff x="0" y="0"/>
          <a:chExt cx="0" cy="0"/>
        </a:xfrm>
      </p:grpSpPr>
      <p:sp>
        <p:nvSpPr>
          <p:cNvPr id="87" name="Google Shape;87;p1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9" name="Google Shape;89;p1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3" name="Shape 93"/>
        <p:cNvGrpSpPr/>
        <p:nvPr/>
      </p:nvGrpSpPr>
      <p:grpSpPr>
        <a:xfrm>
          <a:off x="0" y="0"/>
          <a:ext cx="0" cy="0"/>
          <a:chOff x="0" y="0"/>
          <a:chExt cx="0" cy="0"/>
        </a:xfrm>
      </p:grpSpPr>
      <p:sp>
        <p:nvSpPr>
          <p:cNvPr id="94" name="Google Shape;94;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p1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3"/>
          <p:cNvSpPr/>
          <p:nvPr/>
        </p:nvSpPr>
        <p:spPr>
          <a:xfrm flipH="1">
            <a:off x="231262" y="6422073"/>
            <a:ext cx="8681485" cy="184297"/>
          </a:xfrm>
          <a:prstGeom prst="rect">
            <a:avLst/>
          </a:prstGeom>
          <a:gradFill>
            <a:gsLst>
              <a:gs pos="0">
                <a:srgbClr val="2C2D84"/>
              </a:gs>
              <a:gs pos="50000">
                <a:srgbClr val="006AB4"/>
              </a:gs>
              <a:gs pos="100000">
                <a:srgbClr val="9FC63B"/>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3"/>
          <p:cNvSpPr txBox="1"/>
          <p:nvPr/>
        </p:nvSpPr>
        <p:spPr>
          <a:xfrm>
            <a:off x="167467" y="6110179"/>
            <a:ext cx="439629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BUCKINGHAMSHIRE COUNCIL</a:t>
            </a:r>
            <a:endParaRPr sz="12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
          <p:cNvSpPr/>
          <p:nvPr>
            <p:ph idx="2" type="pic"/>
          </p:nvPr>
        </p:nvSpPr>
        <p:spPr>
          <a:xfrm>
            <a:off x="3887391" y="987426"/>
            <a:ext cx="4629150" cy="4873625"/>
          </a:xfrm>
          <a:prstGeom prst="rect">
            <a:avLst/>
          </a:prstGeom>
          <a:noFill/>
          <a:ln>
            <a:noFill/>
          </a:ln>
        </p:spPr>
      </p:sp>
      <p:sp>
        <p:nvSpPr>
          <p:cNvPr id="45" name="Google Shape;45;p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5"/>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 name="Shape 64"/>
        <p:cNvGrpSpPr/>
        <p:nvPr/>
      </p:nvGrpSpPr>
      <p:grpSpPr>
        <a:xfrm>
          <a:off x="0" y="0"/>
          <a:ext cx="0" cy="0"/>
          <a:chOff x="0" y="0"/>
          <a:chExt cx="0" cy="0"/>
        </a:xfrm>
      </p:grpSpPr>
      <p:sp>
        <p:nvSpPr>
          <p:cNvPr id="65" name="Google Shape;65;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8"/>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buckinghamshire.gov.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thebucksgrammarschools.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thebucksgrammar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gl-assessment.co.uk/free-familiarisa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gl-assessment.co.uk/free-familiaris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thebucksgrammarschools.org/" TargetMode="External"/><Relationship Id="rId4" Type="http://schemas.openxmlformats.org/officeDocument/2006/relationships/hyperlink" Target="https://www.buckinghamshire.gov.uk/schools-and-learning/schools-index/school-admissions/grammar-schools-and-transfer-testing-11/" TargetMode="External"/><Relationship Id="rId5" Type="http://schemas.openxmlformats.org/officeDocument/2006/relationships/hyperlink" Target="https://schools.buckinghamshire.gov.uk/school-admissions/school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buckinghamshire.gov.uk/schools-and-learning/" TargetMode="External"/><Relationship Id="rId4" Type="http://schemas.openxmlformats.org/officeDocument/2006/relationships/hyperlink" Target="http://www.buckinghamshire.gov.uk/admissio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www.buckinghamshire.gov.uk/admissions" TargetMode="External"/><Relationship Id="rId5" Type="http://schemas.openxmlformats.org/officeDocument/2006/relationships/image" Target="../media/image13.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services.buckscc.gov.uk/school-admissio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txBox="1"/>
          <p:nvPr>
            <p:ph idx="4294967295" type="ctrTitle"/>
          </p:nvPr>
        </p:nvSpPr>
        <p:spPr>
          <a:xfrm>
            <a:off x="446918" y="1504199"/>
            <a:ext cx="7888288" cy="23876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Calibri"/>
              <a:buNone/>
            </a:pPr>
            <a:r>
              <a:rPr b="1" i="0" lang="en-GB" sz="4800" u="none" cap="none" strike="noStrike">
                <a:solidFill>
                  <a:schemeClr val="dk1"/>
                </a:solidFill>
                <a:latin typeface="Calibri"/>
                <a:ea typeface="Calibri"/>
                <a:cs typeface="Calibri"/>
                <a:sym typeface="Calibri"/>
              </a:rPr>
              <a:t>MOVING UP TO SECONDARY SCHOOL</a:t>
            </a:r>
            <a:endParaRPr b="0" i="0" sz="4800" u="none" cap="none" strike="noStrike">
              <a:solidFill>
                <a:schemeClr val="lt2"/>
              </a:solidFill>
              <a:latin typeface="Calibri"/>
              <a:ea typeface="Calibri"/>
              <a:cs typeface="Calibri"/>
              <a:sym typeface="Calibri"/>
            </a:endParaRPr>
          </a:p>
        </p:txBody>
      </p:sp>
      <p:sp>
        <p:nvSpPr>
          <p:cNvPr id="111" name="Google Shape;111;p14"/>
          <p:cNvSpPr txBox="1"/>
          <p:nvPr>
            <p:ph idx="4294967295" type="subTitle"/>
          </p:nvPr>
        </p:nvSpPr>
        <p:spPr>
          <a:xfrm>
            <a:off x="446918" y="3983874"/>
            <a:ext cx="7888288" cy="26039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en-GB" sz="2400" u="none" cap="none" strike="noStrike">
                <a:solidFill>
                  <a:schemeClr val="dk1"/>
                </a:solidFill>
                <a:latin typeface="Calibri"/>
                <a:ea typeface="Calibri"/>
                <a:cs typeface="Calibri"/>
                <a:sym typeface="Calibri"/>
              </a:rPr>
              <a:t>SEPTEMBER 2025 (April 2024)</a:t>
            </a:r>
            <a:endParaRPr/>
          </a:p>
          <a:p>
            <a:pPr indent="0" lvl="0" marL="0" marR="0" rtl="0" algn="l">
              <a:lnSpc>
                <a:spcPct val="90000"/>
              </a:lnSpc>
              <a:spcBef>
                <a:spcPts val="1000"/>
              </a:spcBef>
              <a:spcAft>
                <a:spcPts val="0"/>
              </a:spcAft>
              <a:buClr>
                <a:schemeClr val="dk1"/>
              </a:buClr>
              <a:buSzPts val="2400"/>
              <a:buFont typeface="Arial"/>
              <a:buNone/>
            </a:pPr>
            <a:r>
              <a:rPr b="1" i="0" lang="en-GB" sz="2400" u="none" cap="none" strike="noStrike">
                <a:solidFill>
                  <a:schemeClr val="dk1"/>
                </a:solidFill>
                <a:latin typeface="Calibri"/>
                <a:ea typeface="Calibri"/>
                <a:cs typeface="Calibri"/>
                <a:sym typeface="Calibri"/>
              </a:rPr>
              <a:t> </a:t>
            </a:r>
            <a:endParaRPr b="0" i="0" sz="2400" u="none" cap="none" strike="noStrike">
              <a:solidFill>
                <a:schemeClr val="l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The offer process – Steps 1-5</a:t>
            </a:r>
            <a:endParaRPr/>
          </a:p>
        </p:txBody>
      </p:sp>
      <p:sp>
        <p:nvSpPr>
          <p:cNvPr id="249" name="Google Shape;249;p23"/>
          <p:cNvSpPr txBox="1"/>
          <p:nvPr>
            <p:ph idx="1" type="body"/>
          </p:nvPr>
        </p:nvSpPr>
        <p:spPr>
          <a:xfrm>
            <a:off x="628650" y="1690689"/>
            <a:ext cx="7886700" cy="4486274"/>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GB"/>
              <a:t>Local authorities share offer information with each other</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Each school preference is treated separately</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Schools are not told where they are placed on the preference list by the parent</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All admission authorities apply their admission rules to the children with a preference for their school and sort the children into ‘ranked order’</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The schools tell the ranked order to their council</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The offer process – Steps 6-10</a:t>
            </a:r>
            <a:endParaRPr/>
          </a:p>
        </p:txBody>
      </p:sp>
      <p:sp>
        <p:nvSpPr>
          <p:cNvPr id="256" name="Google Shape;256;p24"/>
          <p:cNvSpPr txBox="1"/>
          <p:nvPr>
            <p:ph idx="1" type="body"/>
          </p:nvPr>
        </p:nvSpPr>
        <p:spPr>
          <a:xfrm>
            <a:off x="628650" y="1399142"/>
            <a:ext cx="7886700" cy="4978797"/>
          </a:xfrm>
          <a:prstGeom prst="rect">
            <a:avLst/>
          </a:prstGeom>
          <a:noFill/>
          <a:ln>
            <a:noFill/>
          </a:ln>
        </p:spPr>
        <p:txBody>
          <a:bodyPr anchorCtr="0" anchor="t" bIns="45700" lIns="91425" spcFirstLastPara="1" rIns="91425" wrap="square" tIns="45700">
            <a:normAutofit fontScale="92500"/>
          </a:bodyPr>
          <a:lstStyle/>
          <a:p>
            <a:pPr indent="-514350" lvl="0" marL="514350" rtl="0" algn="l">
              <a:lnSpc>
                <a:spcPct val="90000"/>
              </a:lnSpc>
              <a:spcBef>
                <a:spcPts val="0"/>
              </a:spcBef>
              <a:spcAft>
                <a:spcPts val="0"/>
              </a:spcAft>
              <a:buClr>
                <a:schemeClr val="dk1"/>
              </a:buClr>
              <a:buSzPct val="100000"/>
              <a:buFont typeface="Calibri"/>
              <a:buAutoNum type="arabicPeriod" startAt="6"/>
            </a:pPr>
            <a:r>
              <a:rPr lang="en-GB"/>
              <a:t>Grammar school preferences are offered to qualified pupils (y scoring 121 or following successful Selection Review)</a:t>
            </a:r>
            <a:endParaRPr/>
          </a:p>
          <a:p>
            <a:pPr indent="-514350" lvl="0" marL="514350" rtl="0" algn="l">
              <a:lnSpc>
                <a:spcPct val="90000"/>
              </a:lnSpc>
              <a:spcBef>
                <a:spcPts val="1000"/>
              </a:spcBef>
              <a:spcAft>
                <a:spcPts val="0"/>
              </a:spcAft>
              <a:buClr>
                <a:schemeClr val="dk1"/>
              </a:buClr>
              <a:buSzPct val="100000"/>
              <a:buFont typeface="Calibri"/>
              <a:buAutoNum type="arabicPeriod" startAt="6"/>
            </a:pPr>
            <a:r>
              <a:rPr lang="en-GB"/>
              <a:t>Where a child can be offered more than one school place - the higher ranked preference school is offered, and the lower preference school is declined</a:t>
            </a:r>
            <a:endParaRPr/>
          </a:p>
          <a:p>
            <a:pPr indent="-514350" lvl="0" marL="514350" rtl="0" algn="l">
              <a:lnSpc>
                <a:spcPct val="90000"/>
              </a:lnSpc>
              <a:spcBef>
                <a:spcPts val="1000"/>
              </a:spcBef>
              <a:spcAft>
                <a:spcPts val="0"/>
              </a:spcAft>
              <a:buClr>
                <a:schemeClr val="dk1"/>
              </a:buClr>
              <a:buSzPct val="100000"/>
              <a:buFont typeface="Calibri"/>
              <a:buAutoNum type="arabicPeriod" startAt="6"/>
            </a:pPr>
            <a:r>
              <a:rPr lang="en-GB"/>
              <a:t>The vacant place created is offered to another child </a:t>
            </a:r>
            <a:endParaRPr/>
          </a:p>
          <a:p>
            <a:pPr indent="-514350" lvl="0" marL="514350" rtl="0" algn="l">
              <a:lnSpc>
                <a:spcPct val="90000"/>
              </a:lnSpc>
              <a:spcBef>
                <a:spcPts val="1000"/>
              </a:spcBef>
              <a:spcAft>
                <a:spcPts val="0"/>
              </a:spcAft>
              <a:buClr>
                <a:schemeClr val="dk1"/>
              </a:buClr>
              <a:buSzPct val="100000"/>
              <a:buFont typeface="Calibri"/>
              <a:buAutoNum type="arabicPeriod" startAt="6"/>
            </a:pPr>
            <a:r>
              <a:rPr lang="en-GB"/>
              <a:t>This process is repeated until no further offers can be made</a:t>
            </a:r>
            <a:endParaRPr/>
          </a:p>
          <a:p>
            <a:pPr indent="-514350" lvl="0" marL="514350" rtl="0" algn="l">
              <a:lnSpc>
                <a:spcPct val="90000"/>
              </a:lnSpc>
              <a:spcBef>
                <a:spcPts val="1000"/>
              </a:spcBef>
              <a:spcAft>
                <a:spcPts val="0"/>
              </a:spcAft>
              <a:buClr>
                <a:schemeClr val="dk1"/>
              </a:buClr>
              <a:buSzPct val="100000"/>
              <a:buFont typeface="Calibri"/>
              <a:buAutoNum type="arabicPeriod" startAt="6"/>
            </a:pPr>
            <a:r>
              <a:rPr lang="en-GB"/>
              <a:t>Children who cannot be offered any of their preferences are then offered a place at the nearest school with vacant places remaining </a:t>
            </a:r>
            <a:endParaRPr>
              <a:solidFill>
                <a:srgbClr val="FF3399"/>
              </a:solidFill>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5"/>
          <p:cNvSpPr txBox="1"/>
          <p:nvPr>
            <p:ph type="title"/>
          </p:nvPr>
        </p:nvSpPr>
        <p:spPr>
          <a:xfrm>
            <a:off x="628650" y="365127"/>
            <a:ext cx="7886700" cy="11634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Offer Day – 3 March 2025</a:t>
            </a:r>
            <a:endParaRPr/>
          </a:p>
        </p:txBody>
      </p:sp>
      <p:sp>
        <p:nvSpPr>
          <p:cNvPr id="263" name="Google Shape;263;p25"/>
          <p:cNvSpPr txBox="1"/>
          <p:nvPr>
            <p:ph idx="1" type="body"/>
          </p:nvPr>
        </p:nvSpPr>
        <p:spPr>
          <a:xfrm>
            <a:off x="628650" y="1344058"/>
            <a:ext cx="7886700" cy="504309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9FC63B"/>
              </a:buClr>
              <a:buSzPct val="100000"/>
              <a:buNone/>
            </a:pPr>
            <a:r>
              <a:rPr lang="en-GB" sz="3000">
                <a:solidFill>
                  <a:srgbClr val="9FC63B"/>
                </a:solidFill>
              </a:rPr>
              <a:t>Parent Portal applications</a:t>
            </a:r>
            <a:endParaRPr/>
          </a:p>
          <a:p>
            <a:pPr indent="-161925" lvl="0" marL="0" rtl="0" algn="l">
              <a:lnSpc>
                <a:spcPct val="90000"/>
              </a:lnSpc>
              <a:spcBef>
                <a:spcPts val="1000"/>
              </a:spcBef>
              <a:spcAft>
                <a:spcPts val="0"/>
              </a:spcAft>
              <a:buClr>
                <a:schemeClr val="dk1"/>
              </a:buClr>
              <a:buSzPct val="100000"/>
              <a:buChar char="•"/>
            </a:pPr>
            <a:r>
              <a:rPr lang="en-GB" sz="3000"/>
              <a:t> Offer emails sent 3 March </a:t>
            </a:r>
            <a:endParaRPr/>
          </a:p>
          <a:p>
            <a:pPr indent="-161925" lvl="0" marL="0" rtl="0" algn="l">
              <a:lnSpc>
                <a:spcPct val="90000"/>
              </a:lnSpc>
              <a:spcBef>
                <a:spcPts val="1000"/>
              </a:spcBef>
              <a:spcAft>
                <a:spcPts val="0"/>
              </a:spcAft>
              <a:buClr>
                <a:schemeClr val="dk1"/>
              </a:buClr>
              <a:buSzPct val="100000"/>
              <a:buChar char="•"/>
            </a:pPr>
            <a:r>
              <a:rPr lang="en-GB" sz="3000"/>
              <a:t> You can log on to the portal and accept the school place online </a:t>
            </a:r>
            <a:endParaRPr/>
          </a:p>
          <a:p>
            <a:pPr indent="0" lvl="0" marL="0" rtl="0" algn="l">
              <a:lnSpc>
                <a:spcPct val="90000"/>
              </a:lnSpc>
              <a:spcBef>
                <a:spcPts val="1000"/>
              </a:spcBef>
              <a:spcAft>
                <a:spcPts val="0"/>
              </a:spcAft>
              <a:buClr>
                <a:srgbClr val="9FC63B"/>
              </a:buClr>
              <a:buSzPct val="100000"/>
              <a:buNone/>
            </a:pPr>
            <a:r>
              <a:rPr lang="en-GB" sz="3000">
                <a:solidFill>
                  <a:srgbClr val="9FC63B"/>
                </a:solidFill>
              </a:rPr>
              <a:t>Other applications</a:t>
            </a:r>
            <a:endParaRPr/>
          </a:p>
          <a:p>
            <a:pPr indent="-161925" lvl="0" marL="0" rtl="0" algn="l">
              <a:lnSpc>
                <a:spcPct val="90000"/>
              </a:lnSpc>
              <a:spcBef>
                <a:spcPts val="1000"/>
              </a:spcBef>
              <a:spcAft>
                <a:spcPts val="0"/>
              </a:spcAft>
              <a:buClr>
                <a:schemeClr val="dk1"/>
              </a:buClr>
              <a:buSzPct val="100000"/>
              <a:buChar char="•"/>
            </a:pPr>
            <a:r>
              <a:rPr lang="en-GB" sz="3000"/>
              <a:t> Offer letters emailed 3 March- follow link to accept the place</a:t>
            </a:r>
            <a:endParaRPr/>
          </a:p>
          <a:p>
            <a:pPr indent="0" lvl="0" marL="0" rtl="0" algn="l">
              <a:lnSpc>
                <a:spcPct val="90000"/>
              </a:lnSpc>
              <a:spcBef>
                <a:spcPts val="1000"/>
              </a:spcBef>
              <a:spcAft>
                <a:spcPts val="0"/>
              </a:spcAft>
              <a:buClr>
                <a:srgbClr val="9FC63B"/>
              </a:buClr>
              <a:buSzPct val="100000"/>
              <a:buNone/>
            </a:pPr>
            <a:r>
              <a:rPr lang="en-GB" sz="3000">
                <a:solidFill>
                  <a:srgbClr val="9FC63B"/>
                </a:solidFill>
              </a:rPr>
              <a:t>All applications  </a:t>
            </a:r>
            <a:endParaRPr/>
          </a:p>
          <a:p>
            <a:pPr indent="-161925" lvl="0" marL="0" rtl="0" algn="l">
              <a:lnSpc>
                <a:spcPct val="90000"/>
              </a:lnSpc>
              <a:spcBef>
                <a:spcPts val="1000"/>
              </a:spcBef>
              <a:spcAft>
                <a:spcPts val="0"/>
              </a:spcAft>
              <a:buClr>
                <a:schemeClr val="dk1"/>
              </a:buClr>
              <a:buSzPct val="100000"/>
              <a:buChar char="•"/>
            </a:pPr>
            <a:r>
              <a:rPr lang="en-GB" sz="3000"/>
              <a:t> Automatically added to waiting list for higher preferences that could not be offered but for which the child is qualified </a:t>
            </a:r>
            <a:endParaRPr/>
          </a:p>
          <a:p>
            <a:pPr indent="-161925" lvl="0" marL="0" rtl="0" algn="l">
              <a:lnSpc>
                <a:spcPct val="90000"/>
              </a:lnSpc>
              <a:spcBef>
                <a:spcPts val="1000"/>
              </a:spcBef>
              <a:spcAft>
                <a:spcPts val="0"/>
              </a:spcAft>
              <a:buClr>
                <a:schemeClr val="dk1"/>
              </a:buClr>
              <a:buSzPct val="100000"/>
              <a:buChar char="•"/>
            </a:pPr>
            <a:r>
              <a:rPr lang="en-GB" sz="3000"/>
              <a:t> Can register an appeal</a:t>
            </a:r>
            <a:endParaRPr/>
          </a:p>
          <a:p>
            <a:pPr indent="-161925" lvl="0" marL="0" rtl="0" algn="l">
              <a:lnSpc>
                <a:spcPct val="90000"/>
              </a:lnSpc>
              <a:spcBef>
                <a:spcPts val="1000"/>
              </a:spcBef>
              <a:spcAft>
                <a:spcPts val="0"/>
              </a:spcAft>
              <a:buClr>
                <a:schemeClr val="dk1"/>
              </a:buClr>
              <a:buSzPct val="100000"/>
              <a:buChar char="•"/>
            </a:pPr>
            <a:r>
              <a:rPr lang="en-GB" sz="3000"/>
              <a:t> You have 14 days to accept the offer</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After Offer Day</a:t>
            </a:r>
            <a:endParaRPr/>
          </a:p>
        </p:txBody>
      </p:sp>
      <p:grpSp>
        <p:nvGrpSpPr>
          <p:cNvPr id="270" name="Google Shape;270;p26"/>
          <p:cNvGrpSpPr/>
          <p:nvPr/>
        </p:nvGrpSpPr>
        <p:grpSpPr>
          <a:xfrm>
            <a:off x="628650" y="1826156"/>
            <a:ext cx="7886700" cy="4350274"/>
            <a:chOff x="0" y="531"/>
            <a:chExt cx="7886700" cy="4350274"/>
          </a:xfrm>
        </p:grpSpPr>
        <p:sp>
          <p:nvSpPr>
            <p:cNvPr id="271" name="Google Shape;271;p26"/>
            <p:cNvSpPr/>
            <p:nvPr/>
          </p:nvSpPr>
          <p:spPr>
            <a:xfrm>
              <a:off x="0" y="531"/>
              <a:ext cx="78867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375988" y="280191"/>
              <a:ext cx="683614" cy="68361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1435590" y="531"/>
              <a:ext cx="64511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txBox="1"/>
            <p:nvPr/>
          </p:nvSpPr>
          <p:spPr>
            <a:xfrm>
              <a:off x="1435590" y="531"/>
              <a:ext cx="64511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You can appeal for any school you have been refused</a:t>
              </a:r>
              <a:endParaRPr sz="2000">
                <a:solidFill>
                  <a:schemeClr val="dk1"/>
                </a:solidFill>
                <a:latin typeface="Calibri"/>
                <a:ea typeface="Calibri"/>
                <a:cs typeface="Calibri"/>
                <a:sym typeface="Calibri"/>
              </a:endParaRPr>
            </a:p>
          </p:txBody>
        </p:sp>
        <p:sp>
          <p:nvSpPr>
            <p:cNvPr id="275" name="Google Shape;275;p26"/>
            <p:cNvSpPr/>
            <p:nvPr/>
          </p:nvSpPr>
          <p:spPr>
            <a:xfrm>
              <a:off x="0" y="1554201"/>
              <a:ext cx="78867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375988" y="1833861"/>
              <a:ext cx="683614" cy="683614"/>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1435590" y="1554201"/>
              <a:ext cx="64511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txBox="1"/>
            <p:nvPr/>
          </p:nvSpPr>
          <p:spPr>
            <a:xfrm>
              <a:off x="1435590" y="1554201"/>
              <a:ext cx="64511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This includes where your preference is a grammar school, and your child has not qualified</a:t>
              </a:r>
              <a:endParaRPr sz="2000">
                <a:solidFill>
                  <a:schemeClr val="dk1"/>
                </a:solidFill>
                <a:latin typeface="Calibri"/>
                <a:ea typeface="Calibri"/>
                <a:cs typeface="Calibri"/>
                <a:sym typeface="Calibri"/>
              </a:endParaRPr>
            </a:p>
          </p:txBody>
        </p:sp>
        <p:sp>
          <p:nvSpPr>
            <p:cNvPr id="279" name="Google Shape;279;p26"/>
            <p:cNvSpPr/>
            <p:nvPr/>
          </p:nvSpPr>
          <p:spPr>
            <a:xfrm>
              <a:off x="0" y="3107870"/>
              <a:ext cx="78867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p:nvPr/>
          </p:nvSpPr>
          <p:spPr>
            <a:xfrm>
              <a:off x="375988" y="3387531"/>
              <a:ext cx="683614" cy="683614"/>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1435590" y="3107870"/>
              <a:ext cx="64511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txBox="1"/>
            <p:nvPr/>
          </p:nvSpPr>
          <p:spPr>
            <a:xfrm>
              <a:off x="1435590" y="3107870"/>
              <a:ext cx="64511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We will automatically add your child to the waiting list for any school on your application above the school we have offered as long as it is a school they are qualified to attend</a:t>
              </a:r>
              <a:endParaRPr sz="20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About appeals</a:t>
            </a:r>
            <a:endParaRPr/>
          </a:p>
        </p:txBody>
      </p:sp>
      <p:sp>
        <p:nvSpPr>
          <p:cNvPr id="289" name="Google Shape;289;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Appeals are heard by a panel of three people</a:t>
            </a:r>
            <a:endParaRPr/>
          </a:p>
          <a:p>
            <a:pPr indent="-228600" lvl="0" marL="228600" rtl="0" algn="l">
              <a:lnSpc>
                <a:spcPct val="90000"/>
              </a:lnSpc>
              <a:spcBef>
                <a:spcPts val="1000"/>
              </a:spcBef>
              <a:spcAft>
                <a:spcPts val="0"/>
              </a:spcAft>
              <a:buClr>
                <a:schemeClr val="dk1"/>
              </a:buClr>
              <a:buSzPts val="2800"/>
              <a:buChar char="•"/>
            </a:pPr>
            <a:r>
              <a:rPr lang="en-GB"/>
              <a:t>Panel members are independent and unpaid volunteers who have no connection with the school or the LA</a:t>
            </a:r>
            <a:endParaRPr/>
          </a:p>
          <a:p>
            <a:pPr indent="-228600" lvl="0" marL="228600" rtl="0" algn="l">
              <a:lnSpc>
                <a:spcPct val="90000"/>
              </a:lnSpc>
              <a:spcBef>
                <a:spcPts val="1000"/>
              </a:spcBef>
              <a:spcAft>
                <a:spcPts val="0"/>
              </a:spcAft>
              <a:buClr>
                <a:schemeClr val="dk1"/>
              </a:buClr>
              <a:buSzPts val="2800"/>
              <a:buChar char="•"/>
            </a:pPr>
            <a:r>
              <a:rPr lang="en-GB"/>
              <a:t>Your appeal will be held via Teams, and we will explain what you need to do to be present</a:t>
            </a:r>
            <a:endParaRPr/>
          </a:p>
          <a:p>
            <a:pPr indent="-228600" lvl="0" marL="228600" rtl="0" algn="l">
              <a:lnSpc>
                <a:spcPct val="90000"/>
              </a:lnSpc>
              <a:spcBef>
                <a:spcPts val="1000"/>
              </a:spcBef>
              <a:spcAft>
                <a:spcPts val="0"/>
              </a:spcAft>
              <a:buClr>
                <a:schemeClr val="dk1"/>
              </a:buClr>
              <a:buSzPts val="2800"/>
              <a:buChar char="•"/>
            </a:pPr>
            <a:r>
              <a:rPr lang="en-GB"/>
              <a:t>You can attend your child’s appeal, or it can be held in your absence if you prefer.</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Application summary</a:t>
            </a:r>
            <a:endParaRPr/>
          </a:p>
        </p:txBody>
      </p:sp>
      <p:sp>
        <p:nvSpPr>
          <p:cNvPr id="296" name="Google Shape;296;p28"/>
          <p:cNvSpPr txBox="1"/>
          <p:nvPr>
            <p:ph idx="1" type="body"/>
          </p:nvPr>
        </p:nvSpPr>
        <p:spPr>
          <a:xfrm>
            <a:off x="628650" y="1446663"/>
            <a:ext cx="7886700" cy="473030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GB" sz="3000"/>
              <a:t>Apply by Midnight on 31 October 2024</a:t>
            </a:r>
            <a:endParaRPr/>
          </a:p>
          <a:p>
            <a:pPr indent="-228600" lvl="0" marL="228600" rtl="0" algn="l">
              <a:lnSpc>
                <a:spcPct val="90000"/>
              </a:lnSpc>
              <a:spcBef>
                <a:spcPts val="1000"/>
              </a:spcBef>
              <a:spcAft>
                <a:spcPts val="0"/>
              </a:spcAft>
              <a:buClr>
                <a:schemeClr val="dk1"/>
              </a:buClr>
              <a:buSzPct val="100000"/>
              <a:buChar char="•"/>
            </a:pPr>
            <a:r>
              <a:rPr lang="en-GB" sz="3000"/>
              <a:t>Apply online at</a:t>
            </a:r>
            <a:r>
              <a:rPr lang="en-GB" sz="3000">
                <a:solidFill>
                  <a:schemeClr val="accent6"/>
                </a:solidFill>
              </a:rPr>
              <a:t> </a:t>
            </a:r>
            <a:r>
              <a:rPr lang="en-GB" sz="3000" u="sng">
                <a:solidFill>
                  <a:schemeClr val="hlink"/>
                </a:solidFill>
                <a:hlinkClick r:id="rId3"/>
              </a:rPr>
              <a:t>www.buckinghamshire.gov.uk</a:t>
            </a:r>
            <a:r>
              <a:rPr lang="en-GB" sz="3000">
                <a:solidFill>
                  <a:schemeClr val="accent6"/>
                </a:solidFill>
              </a:rPr>
              <a:t> </a:t>
            </a:r>
            <a:r>
              <a:rPr lang="en-GB" sz="3000"/>
              <a:t>or on your home LA’s website</a:t>
            </a:r>
            <a:endParaRPr/>
          </a:p>
          <a:p>
            <a:pPr indent="-228600" lvl="0" marL="228600" rtl="0" algn="l">
              <a:lnSpc>
                <a:spcPct val="90000"/>
              </a:lnSpc>
              <a:spcBef>
                <a:spcPts val="1000"/>
              </a:spcBef>
              <a:spcAft>
                <a:spcPts val="0"/>
              </a:spcAft>
              <a:buClr>
                <a:schemeClr val="dk1"/>
              </a:buClr>
              <a:buSzPct val="100000"/>
              <a:buChar char="•"/>
            </a:pPr>
            <a:r>
              <a:rPr lang="en-GB" sz="3000"/>
              <a:t>List schools in true preference order including grammar and upper schools if your child is sitting the test</a:t>
            </a:r>
            <a:endParaRPr/>
          </a:p>
          <a:p>
            <a:pPr indent="-228600" lvl="0" marL="228600" rtl="0" algn="l">
              <a:lnSpc>
                <a:spcPct val="90000"/>
              </a:lnSpc>
              <a:spcBef>
                <a:spcPts val="1000"/>
              </a:spcBef>
              <a:spcAft>
                <a:spcPts val="0"/>
              </a:spcAft>
              <a:buClr>
                <a:schemeClr val="dk1"/>
              </a:buClr>
              <a:buSzPct val="100000"/>
              <a:buChar char="•"/>
            </a:pPr>
            <a:r>
              <a:rPr lang="en-GB" sz="3000"/>
              <a:t>We strongly suggest you include all your local schools (e.g. catchment/local/nearest schools)</a:t>
            </a:r>
            <a:endParaRPr/>
          </a:p>
          <a:p>
            <a:pPr indent="-228600" lvl="0" marL="228600" rtl="0" algn="l">
              <a:lnSpc>
                <a:spcPct val="90000"/>
              </a:lnSpc>
              <a:spcBef>
                <a:spcPts val="1000"/>
              </a:spcBef>
              <a:spcAft>
                <a:spcPts val="0"/>
              </a:spcAft>
              <a:buClr>
                <a:schemeClr val="dk1"/>
              </a:buClr>
              <a:buSzPct val="100000"/>
              <a:buChar char="•"/>
            </a:pPr>
            <a:r>
              <a:rPr lang="en-GB" sz="3000"/>
              <a:t>Be realistic, understand the rules, use all your preferences</a:t>
            </a:r>
            <a:endParaRPr/>
          </a:p>
          <a:p>
            <a:pPr indent="-228600" lvl="0" marL="228600" rtl="0" algn="l">
              <a:lnSpc>
                <a:spcPct val="90000"/>
              </a:lnSpc>
              <a:spcBef>
                <a:spcPts val="1000"/>
              </a:spcBef>
              <a:spcAft>
                <a:spcPts val="0"/>
              </a:spcAft>
              <a:buClr>
                <a:schemeClr val="dk1"/>
              </a:buClr>
              <a:buSzPct val="100000"/>
              <a:buChar char="•"/>
            </a:pPr>
            <a:r>
              <a:rPr lang="en-GB" sz="3000"/>
              <a:t>Fill in SIFs where requested by your preference schools</a:t>
            </a:r>
            <a:endParaRPr/>
          </a:p>
          <a:p>
            <a:pPr indent="-228600" lvl="0" marL="228600" rtl="0" algn="l">
              <a:lnSpc>
                <a:spcPct val="90000"/>
              </a:lnSpc>
              <a:spcBef>
                <a:spcPts val="1000"/>
              </a:spcBef>
              <a:spcAft>
                <a:spcPts val="0"/>
              </a:spcAft>
              <a:buClr>
                <a:schemeClr val="dk1"/>
              </a:buClr>
              <a:buSzPct val="100000"/>
              <a:buChar char="•"/>
            </a:pPr>
            <a:r>
              <a:rPr lang="en-GB" sz="3000"/>
              <a:t>Consider transport arrangements</a:t>
            </a:r>
            <a:endParaRPr/>
          </a:p>
          <a:p>
            <a:pPr indent="-228600" lvl="0" marL="228600" rtl="0" algn="l">
              <a:lnSpc>
                <a:spcPct val="90000"/>
              </a:lnSpc>
              <a:spcBef>
                <a:spcPts val="1000"/>
              </a:spcBef>
              <a:spcAft>
                <a:spcPts val="0"/>
              </a:spcAft>
              <a:buClr>
                <a:schemeClr val="dk1"/>
              </a:buClr>
              <a:buSzPct val="100000"/>
              <a:buChar char="•"/>
            </a:pPr>
            <a:r>
              <a:rPr lang="en-GB" sz="3000"/>
              <a:t>Visit the schools or view virtual tours</a:t>
            </a:r>
            <a:endParaRPr/>
          </a:p>
          <a:p>
            <a:pPr indent="-228600" lvl="0" marL="228600" rtl="0" algn="l">
              <a:lnSpc>
                <a:spcPct val="90000"/>
              </a:lnSpc>
              <a:spcBef>
                <a:spcPts val="1000"/>
              </a:spcBef>
              <a:spcAft>
                <a:spcPts val="0"/>
              </a:spcAft>
              <a:buClr>
                <a:schemeClr val="dk1"/>
              </a:buClr>
              <a:buSzPct val="100000"/>
              <a:buChar char="•"/>
            </a:pPr>
            <a:r>
              <a:rPr lang="en-GB" sz="3000"/>
              <a:t>Don’t rely on the opinions of others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GB"/>
              <a:t>The Secondary Transfer Test</a:t>
            </a:r>
            <a:endParaRPr/>
          </a:p>
        </p:txBody>
      </p:sp>
      <p:sp>
        <p:nvSpPr>
          <p:cNvPr id="303" name="Google Shape;303;p2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a:t>2025 entry</a:t>
            </a:r>
            <a:endParaRPr/>
          </a:p>
        </p:txBody>
      </p:sp>
      <p:pic>
        <p:nvPicPr>
          <p:cNvPr descr="The Buckinghamshire Grammar Schools" id="304" name="Google Shape;304;p29"/>
          <p:cNvPicPr preferRelativeResize="0"/>
          <p:nvPr/>
        </p:nvPicPr>
        <p:blipFill rotWithShape="1">
          <a:blip r:embed="rId3">
            <a:alphaModFix/>
          </a:blip>
          <a:srcRect b="0" l="0" r="0" t="0"/>
          <a:stretch/>
        </p:blipFill>
        <p:spPr>
          <a:xfrm>
            <a:off x="5092505" y="576776"/>
            <a:ext cx="3291839" cy="20257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Secondary Transfer Test</a:t>
            </a:r>
            <a:endParaRPr/>
          </a:p>
        </p:txBody>
      </p:sp>
      <p:sp>
        <p:nvSpPr>
          <p:cNvPr id="311" name="Google Shape;311;p3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The Secondary Transfer Test is a test to determine whether or not a child is suited to a Buckinghamshire grammar school</a:t>
            </a:r>
            <a:endParaRPr/>
          </a:p>
          <a:p>
            <a:pPr indent="-228600" lvl="0" marL="228600" rtl="0" algn="l">
              <a:lnSpc>
                <a:spcPct val="90000"/>
              </a:lnSpc>
              <a:spcBef>
                <a:spcPts val="1000"/>
              </a:spcBef>
              <a:spcAft>
                <a:spcPts val="0"/>
              </a:spcAft>
              <a:buClr>
                <a:schemeClr val="dk1"/>
              </a:buClr>
              <a:buSzPts val="2800"/>
              <a:buChar char="•"/>
            </a:pPr>
            <a:r>
              <a:rPr lang="en-GB"/>
              <a:t>The test is produced by GL Assessment   </a:t>
            </a:r>
            <a:endParaRPr/>
          </a:p>
          <a:p>
            <a:pPr indent="-228600" lvl="0" marL="228600" rtl="0" algn="l">
              <a:lnSpc>
                <a:spcPct val="90000"/>
              </a:lnSpc>
              <a:spcBef>
                <a:spcPts val="1000"/>
              </a:spcBef>
              <a:spcAft>
                <a:spcPts val="0"/>
              </a:spcAft>
              <a:buClr>
                <a:schemeClr val="dk1"/>
              </a:buClr>
              <a:buSzPts val="2800"/>
              <a:buChar char="•"/>
            </a:pPr>
            <a:r>
              <a:rPr lang="en-GB"/>
              <a:t>Buckinghamshire Council undertakes the administration on behalf of the 13 grammar schools </a:t>
            </a:r>
            <a:endParaRPr/>
          </a:p>
          <a:p>
            <a:pPr indent="-228600" lvl="0" marL="228600" rtl="0" algn="l">
              <a:lnSpc>
                <a:spcPct val="90000"/>
              </a:lnSpc>
              <a:spcBef>
                <a:spcPts val="1000"/>
              </a:spcBef>
              <a:spcAft>
                <a:spcPts val="0"/>
              </a:spcAft>
              <a:buClr>
                <a:schemeClr val="dk1"/>
              </a:buClr>
              <a:buSzPts val="2800"/>
              <a:buChar char="•"/>
            </a:pPr>
            <a:r>
              <a:rPr lang="en-GB"/>
              <a:t>You can find information about the test here: </a:t>
            </a:r>
            <a:r>
              <a:rPr lang="en-GB" sz="1800" u="sng">
                <a:solidFill>
                  <a:schemeClr val="hlink"/>
                </a:solidFill>
                <a:latin typeface="Calibri"/>
                <a:ea typeface="Calibri"/>
                <a:cs typeface="Calibri"/>
                <a:sym typeface="Calibri"/>
                <a:hlinkClick r:id="rId3"/>
              </a:rPr>
              <a:t>https://www.thebucksgrammarschools.org/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Testing timeline</a:t>
            </a:r>
            <a:endParaRPr/>
          </a:p>
        </p:txBody>
      </p:sp>
      <p:sp>
        <p:nvSpPr>
          <p:cNvPr id="318" name="Google Shape;318;p31"/>
          <p:cNvSpPr txBox="1"/>
          <p:nvPr>
            <p:ph idx="1" type="body"/>
          </p:nvPr>
        </p:nvSpPr>
        <p:spPr>
          <a:xfrm>
            <a:off x="628650" y="1360170"/>
            <a:ext cx="3886200" cy="481679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FC63B"/>
              </a:buClr>
              <a:buSzPts val="2800"/>
              <a:buNone/>
            </a:pPr>
            <a:r>
              <a:rPr b="1" lang="en-GB">
                <a:solidFill>
                  <a:srgbClr val="9FC63B"/>
                </a:solidFill>
              </a:rPr>
              <a:t>What</a:t>
            </a:r>
            <a:endParaRPr/>
          </a:p>
          <a:p>
            <a:pPr indent="-228600" lvl="0" marL="228600" rtl="0" algn="l">
              <a:lnSpc>
                <a:spcPct val="90000"/>
              </a:lnSpc>
              <a:spcBef>
                <a:spcPts val="1000"/>
              </a:spcBef>
              <a:spcAft>
                <a:spcPts val="0"/>
              </a:spcAft>
              <a:buClr>
                <a:schemeClr val="dk1"/>
              </a:buClr>
              <a:buSzPts val="2800"/>
              <a:buChar char="•"/>
            </a:pPr>
            <a:r>
              <a:rPr lang="en-GB"/>
              <a:t>Familiarisation booklet</a:t>
            </a:r>
            <a:endParaRPr/>
          </a:p>
          <a:p>
            <a:pPr indent="-228600" lvl="0" marL="228600" rtl="0" algn="l">
              <a:lnSpc>
                <a:spcPct val="90000"/>
              </a:lnSpc>
              <a:spcBef>
                <a:spcPts val="1000"/>
              </a:spcBef>
              <a:spcAft>
                <a:spcPts val="0"/>
              </a:spcAft>
              <a:buClr>
                <a:schemeClr val="dk1"/>
              </a:buClr>
              <a:buSzPts val="2800"/>
              <a:buChar char="•"/>
            </a:pPr>
            <a:r>
              <a:rPr lang="en-GB"/>
              <a:t>Practice Test</a:t>
            </a:r>
            <a:endParaRPr/>
          </a:p>
          <a:p>
            <a:pPr indent="-228600" lvl="0" marL="228600" rtl="0" algn="l">
              <a:lnSpc>
                <a:spcPct val="90000"/>
              </a:lnSpc>
              <a:spcBef>
                <a:spcPts val="1000"/>
              </a:spcBef>
              <a:spcAft>
                <a:spcPts val="0"/>
              </a:spcAft>
              <a:buClr>
                <a:schemeClr val="dk1"/>
              </a:buClr>
              <a:buSzPts val="2800"/>
              <a:buChar char="•"/>
            </a:pPr>
            <a:r>
              <a:rPr lang="en-GB"/>
              <a:t>Transfer Test</a:t>
            </a:r>
            <a:endParaRPr/>
          </a:p>
          <a:p>
            <a:pPr indent="-228600" lvl="0" marL="228600" rtl="0" algn="l">
              <a:lnSpc>
                <a:spcPct val="90000"/>
              </a:lnSpc>
              <a:spcBef>
                <a:spcPts val="1000"/>
              </a:spcBef>
              <a:spcAft>
                <a:spcPts val="0"/>
              </a:spcAft>
              <a:buClr>
                <a:schemeClr val="dk1"/>
              </a:buClr>
              <a:buSzPts val="2800"/>
              <a:buChar char="•"/>
            </a:pPr>
            <a:r>
              <a:rPr lang="en-GB"/>
              <a:t>Results Released</a:t>
            </a:r>
            <a:endParaRPr/>
          </a:p>
          <a:p>
            <a:pPr indent="-228600" lvl="0" marL="228600" rtl="0" algn="l">
              <a:lnSpc>
                <a:spcPct val="90000"/>
              </a:lnSpc>
              <a:spcBef>
                <a:spcPts val="1000"/>
              </a:spcBef>
              <a:spcAft>
                <a:spcPts val="0"/>
              </a:spcAft>
              <a:buClr>
                <a:schemeClr val="dk1"/>
              </a:buClr>
              <a:buSzPts val="2800"/>
              <a:buChar char="•"/>
            </a:pPr>
            <a:r>
              <a:rPr lang="en-GB"/>
              <a:t>Application deadline</a:t>
            </a:r>
            <a:endParaRPr/>
          </a:p>
          <a:p>
            <a:pPr indent="-228600" lvl="0" marL="228600" rtl="0" algn="l">
              <a:lnSpc>
                <a:spcPct val="90000"/>
              </a:lnSpc>
              <a:spcBef>
                <a:spcPts val="1000"/>
              </a:spcBef>
              <a:spcAft>
                <a:spcPts val="0"/>
              </a:spcAft>
              <a:buClr>
                <a:schemeClr val="dk1"/>
              </a:buClr>
              <a:buSzPts val="2800"/>
              <a:buChar char="•"/>
            </a:pPr>
            <a:r>
              <a:rPr lang="en-GB"/>
              <a:t>School place offers </a:t>
            </a:r>
            <a:endParaRPr/>
          </a:p>
          <a:p>
            <a:pPr indent="-228600" lvl="0" marL="228600" rtl="0" algn="l">
              <a:lnSpc>
                <a:spcPct val="90000"/>
              </a:lnSpc>
              <a:spcBef>
                <a:spcPts val="1000"/>
              </a:spcBef>
              <a:spcAft>
                <a:spcPts val="0"/>
              </a:spcAft>
              <a:buClr>
                <a:schemeClr val="dk1"/>
              </a:buClr>
              <a:buSzPts val="2800"/>
              <a:buChar char="•"/>
            </a:pPr>
            <a:r>
              <a:rPr lang="en-GB"/>
              <a:t>Start secondary school</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19" name="Google Shape;319;p31"/>
          <p:cNvSpPr txBox="1"/>
          <p:nvPr>
            <p:ph idx="2" type="body"/>
          </p:nvPr>
        </p:nvSpPr>
        <p:spPr>
          <a:xfrm>
            <a:off x="4258101" y="1360170"/>
            <a:ext cx="4498441" cy="47825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FC63B"/>
              </a:buClr>
              <a:buSzPts val="2800"/>
              <a:buNone/>
            </a:pPr>
            <a:r>
              <a:rPr b="1" lang="en-GB">
                <a:solidFill>
                  <a:srgbClr val="9FC63B"/>
                </a:solidFill>
              </a:rPr>
              <a:t>When</a:t>
            </a:r>
            <a:endParaRPr/>
          </a:p>
          <a:p>
            <a:pPr indent="-228600" lvl="0" marL="228600" rtl="0" algn="l">
              <a:lnSpc>
                <a:spcPct val="90000"/>
              </a:lnSpc>
              <a:spcBef>
                <a:spcPts val="1000"/>
              </a:spcBef>
              <a:spcAft>
                <a:spcPts val="0"/>
              </a:spcAft>
              <a:buClr>
                <a:schemeClr val="dk1"/>
              </a:buClr>
              <a:buSzPts val="2800"/>
              <a:buChar char="•"/>
            </a:pPr>
            <a:r>
              <a:rPr lang="en-GB"/>
              <a:t>Early July 2024 </a:t>
            </a:r>
            <a:r>
              <a:rPr lang="en-GB" sz="1800"/>
              <a:t>(posted home) </a:t>
            </a:r>
            <a:endParaRPr/>
          </a:p>
          <a:p>
            <a:pPr indent="-228600" lvl="0" marL="228600" rtl="0" algn="l">
              <a:lnSpc>
                <a:spcPct val="90000"/>
              </a:lnSpc>
              <a:spcBef>
                <a:spcPts val="1000"/>
              </a:spcBef>
              <a:spcAft>
                <a:spcPts val="0"/>
              </a:spcAft>
              <a:buClr>
                <a:schemeClr val="dk1"/>
              </a:buClr>
              <a:buSzPts val="2800"/>
              <a:buChar char="•"/>
            </a:pPr>
            <a:r>
              <a:rPr lang="en-GB"/>
              <a:t>10 September 2024</a:t>
            </a:r>
            <a:endParaRPr/>
          </a:p>
          <a:p>
            <a:pPr indent="-228600" lvl="0" marL="228600" rtl="0" algn="l">
              <a:lnSpc>
                <a:spcPct val="90000"/>
              </a:lnSpc>
              <a:spcBef>
                <a:spcPts val="1000"/>
              </a:spcBef>
              <a:spcAft>
                <a:spcPts val="0"/>
              </a:spcAft>
              <a:buClr>
                <a:schemeClr val="dk1"/>
              </a:buClr>
              <a:buSzPts val="2800"/>
              <a:buChar char="•"/>
            </a:pPr>
            <a:r>
              <a:rPr lang="en-GB"/>
              <a:t>12 September 2024</a:t>
            </a:r>
            <a:endParaRPr/>
          </a:p>
          <a:p>
            <a:pPr indent="-228600" lvl="0" marL="228600" rtl="0" algn="l">
              <a:lnSpc>
                <a:spcPct val="90000"/>
              </a:lnSpc>
              <a:spcBef>
                <a:spcPts val="1000"/>
              </a:spcBef>
              <a:spcAft>
                <a:spcPts val="0"/>
              </a:spcAft>
              <a:buClr>
                <a:schemeClr val="dk1"/>
              </a:buClr>
              <a:buSzPts val="2800"/>
              <a:buChar char="•"/>
            </a:pPr>
            <a:r>
              <a:rPr lang="en-GB"/>
              <a:t>11 October 2024</a:t>
            </a:r>
            <a:endParaRPr/>
          </a:p>
          <a:p>
            <a:pPr indent="-228600" lvl="0" marL="228600" rtl="0" algn="l">
              <a:lnSpc>
                <a:spcPct val="90000"/>
              </a:lnSpc>
              <a:spcBef>
                <a:spcPts val="1000"/>
              </a:spcBef>
              <a:spcAft>
                <a:spcPts val="0"/>
              </a:spcAft>
              <a:buClr>
                <a:schemeClr val="dk1"/>
              </a:buClr>
              <a:buSzPts val="2800"/>
              <a:buChar char="•"/>
            </a:pPr>
            <a:r>
              <a:rPr lang="en-GB"/>
              <a:t>31 October 2023 </a:t>
            </a:r>
            <a:r>
              <a:rPr lang="en-GB" sz="1800"/>
              <a:t>(midnight)</a:t>
            </a:r>
            <a:endParaRPr/>
          </a:p>
          <a:p>
            <a:pPr indent="-228600" lvl="0" marL="228600" rtl="0" algn="l">
              <a:lnSpc>
                <a:spcPct val="90000"/>
              </a:lnSpc>
              <a:spcBef>
                <a:spcPts val="1000"/>
              </a:spcBef>
              <a:spcAft>
                <a:spcPts val="0"/>
              </a:spcAft>
              <a:buClr>
                <a:schemeClr val="dk1"/>
              </a:buClr>
              <a:buSzPts val="2800"/>
              <a:buChar char="•"/>
            </a:pPr>
            <a:r>
              <a:rPr lang="en-GB"/>
              <a:t>3 March 2025</a:t>
            </a:r>
            <a:endParaRPr/>
          </a:p>
          <a:p>
            <a:pPr indent="-228600" lvl="0" marL="228600" rtl="0" algn="l">
              <a:lnSpc>
                <a:spcPct val="90000"/>
              </a:lnSpc>
              <a:spcBef>
                <a:spcPts val="1000"/>
              </a:spcBef>
              <a:spcAft>
                <a:spcPts val="0"/>
              </a:spcAft>
              <a:buClr>
                <a:schemeClr val="dk1"/>
              </a:buClr>
              <a:buSzPts val="2800"/>
              <a:buChar char="•"/>
            </a:pPr>
            <a:r>
              <a:rPr lang="en-GB"/>
              <a:t>September 2025</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Testing schedule</a:t>
            </a:r>
            <a:endParaRPr/>
          </a:p>
        </p:txBody>
      </p:sp>
      <p:sp>
        <p:nvSpPr>
          <p:cNvPr id="326" name="Google Shape;326;p32"/>
          <p:cNvSpPr txBox="1"/>
          <p:nvPr>
            <p:ph idx="1" type="body"/>
          </p:nvPr>
        </p:nvSpPr>
        <p:spPr>
          <a:xfrm>
            <a:off x="628650" y="1795749"/>
            <a:ext cx="7886700" cy="4438796"/>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2800"/>
              <a:buFont typeface="Arial"/>
              <a:buChar char="•"/>
            </a:pPr>
            <a:r>
              <a:rPr lang="en-GB">
                <a:latin typeface="Calibri"/>
                <a:ea typeface="Calibri"/>
                <a:cs typeface="Calibri"/>
                <a:sym typeface="Calibri"/>
              </a:rPr>
              <a:t>Testing will take place in September</a:t>
            </a:r>
            <a:endParaRPr/>
          </a:p>
          <a:p>
            <a:pPr indent="-342900" lvl="0" marL="342900" rtl="0" algn="l">
              <a:lnSpc>
                <a:spcPct val="107000"/>
              </a:lnSpc>
              <a:spcBef>
                <a:spcPts val="1800"/>
              </a:spcBef>
              <a:spcAft>
                <a:spcPts val="0"/>
              </a:spcAft>
              <a:buClr>
                <a:schemeClr val="dk1"/>
              </a:buClr>
              <a:buSzPts val="2800"/>
              <a:buFont typeface="Arial"/>
              <a:buChar char="•"/>
            </a:pPr>
            <a:r>
              <a:rPr lang="en-GB">
                <a:latin typeface="Calibri"/>
                <a:ea typeface="Calibri"/>
                <a:cs typeface="Calibri"/>
                <a:sym typeface="Calibri"/>
              </a:rPr>
              <a:t>Children will sit the practice test two days before the Transfer Test</a:t>
            </a:r>
            <a:endParaRPr/>
          </a:p>
          <a:p>
            <a:pPr indent="-342900" lvl="0" marL="342900" rtl="0" algn="l">
              <a:lnSpc>
                <a:spcPct val="107000"/>
              </a:lnSpc>
              <a:spcBef>
                <a:spcPts val="1800"/>
              </a:spcBef>
              <a:spcAft>
                <a:spcPts val="0"/>
              </a:spcAft>
              <a:buClr>
                <a:schemeClr val="dk1"/>
              </a:buClr>
              <a:buSzPts val="2800"/>
              <a:buFont typeface="Arial"/>
              <a:buChar char="•"/>
            </a:pPr>
            <a:r>
              <a:rPr lang="en-GB">
                <a:latin typeface="Calibri"/>
                <a:ea typeface="Calibri"/>
                <a:cs typeface="Calibri"/>
                <a:sym typeface="Calibri"/>
              </a:rPr>
              <a:t>If any changes are proposed to these arrangements, they will be published on the TBGS website: </a:t>
            </a:r>
            <a:r>
              <a:rPr lang="en-GB" u="sng">
                <a:solidFill>
                  <a:schemeClr val="hlink"/>
                </a:solidFill>
                <a:latin typeface="Calibri"/>
                <a:ea typeface="Calibri"/>
                <a:cs typeface="Calibri"/>
                <a:sym typeface="Calibri"/>
                <a:hlinkClick r:id="rId3"/>
              </a:rPr>
              <a:t>https://www.thebucksgrammarschools.org/</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Included in this presentation</a:t>
            </a:r>
            <a:endParaRPr/>
          </a:p>
        </p:txBody>
      </p:sp>
      <p:grpSp>
        <p:nvGrpSpPr>
          <p:cNvPr id="118" name="Google Shape;118;p15"/>
          <p:cNvGrpSpPr/>
          <p:nvPr/>
        </p:nvGrpSpPr>
        <p:grpSpPr>
          <a:xfrm>
            <a:off x="629947" y="2852105"/>
            <a:ext cx="7884104" cy="2298376"/>
            <a:chOff x="1297" y="1026480"/>
            <a:chExt cx="7884104" cy="2298376"/>
          </a:xfrm>
        </p:grpSpPr>
        <p:sp>
          <p:nvSpPr>
            <p:cNvPr id="119" name="Google Shape;119;p15"/>
            <p:cNvSpPr/>
            <p:nvPr/>
          </p:nvSpPr>
          <p:spPr>
            <a:xfrm>
              <a:off x="1297" y="1026480"/>
              <a:ext cx="609820" cy="60982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1297" y="1735131"/>
              <a:ext cx="1742343" cy="5880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txBox="1"/>
            <p:nvPr/>
          </p:nvSpPr>
          <p:spPr>
            <a:xfrm>
              <a:off x="1297" y="1735131"/>
              <a:ext cx="1742343" cy="58804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400"/>
                <a:buFont typeface="Calibri"/>
                <a:buNone/>
              </a:pPr>
              <a:r>
                <a:rPr b="1" lang="en-GB" sz="1400">
                  <a:solidFill>
                    <a:schemeClr val="dk1"/>
                  </a:solidFill>
                  <a:latin typeface="Calibri"/>
                  <a:ea typeface="Calibri"/>
                  <a:cs typeface="Calibri"/>
                  <a:sym typeface="Calibri"/>
                </a:rPr>
                <a:t>Applying for a secondary school place (Slides 3-15)</a:t>
              </a:r>
              <a:endParaRPr sz="1400">
                <a:solidFill>
                  <a:schemeClr val="dk1"/>
                </a:solidFill>
                <a:latin typeface="Calibri"/>
                <a:ea typeface="Calibri"/>
                <a:cs typeface="Calibri"/>
                <a:sym typeface="Calibri"/>
              </a:endParaRPr>
            </a:p>
          </p:txBody>
        </p:sp>
        <p:sp>
          <p:nvSpPr>
            <p:cNvPr id="122" name="Google Shape;122;p15"/>
            <p:cNvSpPr/>
            <p:nvPr/>
          </p:nvSpPr>
          <p:spPr>
            <a:xfrm>
              <a:off x="1297" y="2369139"/>
              <a:ext cx="1742343" cy="9557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a:off x="1297" y="2369139"/>
              <a:ext cx="1742343" cy="95571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(When to apply, how to apply, things to consider when applying, how the process works, National Offer Day, waiting lists and Appeals) </a:t>
              </a:r>
              <a:endParaRPr sz="1100">
                <a:solidFill>
                  <a:schemeClr val="dk1"/>
                </a:solidFill>
                <a:latin typeface="Calibri"/>
                <a:ea typeface="Calibri"/>
                <a:cs typeface="Calibri"/>
                <a:sym typeface="Calibri"/>
              </a:endParaRPr>
            </a:p>
          </p:txBody>
        </p:sp>
        <p:sp>
          <p:nvSpPr>
            <p:cNvPr id="124" name="Google Shape;124;p15"/>
            <p:cNvSpPr/>
            <p:nvPr/>
          </p:nvSpPr>
          <p:spPr>
            <a:xfrm>
              <a:off x="2048551" y="1026480"/>
              <a:ext cx="609820" cy="60982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2048551" y="1735131"/>
              <a:ext cx="1742343" cy="5880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txBox="1"/>
            <p:nvPr/>
          </p:nvSpPr>
          <p:spPr>
            <a:xfrm>
              <a:off x="2048551" y="1735131"/>
              <a:ext cx="1742343" cy="58804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400"/>
                <a:buFont typeface="Calibri"/>
                <a:buNone/>
              </a:pPr>
              <a:r>
                <a:rPr b="1" lang="en-GB" sz="1400">
                  <a:solidFill>
                    <a:schemeClr val="dk1"/>
                  </a:solidFill>
                  <a:latin typeface="Calibri"/>
                  <a:ea typeface="Calibri"/>
                  <a:cs typeface="Calibri"/>
                  <a:sym typeface="Calibri"/>
                </a:rPr>
                <a:t>The Secondary Transfer Test (Slides 16-39)</a:t>
              </a:r>
              <a:endParaRPr sz="1400">
                <a:solidFill>
                  <a:schemeClr val="dk1"/>
                </a:solidFill>
                <a:latin typeface="Calibri"/>
                <a:ea typeface="Calibri"/>
                <a:cs typeface="Calibri"/>
                <a:sym typeface="Calibri"/>
              </a:endParaRPr>
            </a:p>
          </p:txBody>
        </p:sp>
        <p:sp>
          <p:nvSpPr>
            <p:cNvPr id="127" name="Google Shape;127;p15"/>
            <p:cNvSpPr/>
            <p:nvPr/>
          </p:nvSpPr>
          <p:spPr>
            <a:xfrm>
              <a:off x="2048551" y="2369139"/>
              <a:ext cx="1742343" cy="9557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nvSpPr>
          <p:spPr>
            <a:xfrm>
              <a:off x="2048551" y="2369139"/>
              <a:ext cx="1742343" cy="95571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(Timeline, test dates, what the test measures, familiarisation and practice, the testing process, how it is marked, Selection Review and Non-qualified appeals) </a:t>
              </a:r>
              <a:endParaRPr sz="1100">
                <a:solidFill>
                  <a:schemeClr val="dk1"/>
                </a:solidFill>
                <a:latin typeface="Calibri"/>
                <a:ea typeface="Calibri"/>
                <a:cs typeface="Calibri"/>
                <a:sym typeface="Calibri"/>
              </a:endParaRPr>
            </a:p>
          </p:txBody>
        </p:sp>
        <p:sp>
          <p:nvSpPr>
            <p:cNvPr id="129" name="Google Shape;129;p15"/>
            <p:cNvSpPr/>
            <p:nvPr/>
          </p:nvSpPr>
          <p:spPr>
            <a:xfrm>
              <a:off x="4095805" y="1026480"/>
              <a:ext cx="609820" cy="60982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4095805" y="1735131"/>
              <a:ext cx="1742343" cy="5880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txBox="1"/>
            <p:nvPr/>
          </p:nvSpPr>
          <p:spPr>
            <a:xfrm>
              <a:off x="4095805" y="1735131"/>
              <a:ext cx="1742343" cy="58804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400"/>
                <a:buFont typeface="Calibri"/>
                <a:buNone/>
              </a:pPr>
              <a:r>
                <a:rPr b="1" lang="en-GB" sz="1400">
                  <a:solidFill>
                    <a:schemeClr val="dk1"/>
                  </a:solidFill>
                  <a:latin typeface="Calibri"/>
                  <a:ea typeface="Calibri"/>
                  <a:cs typeface="Calibri"/>
                  <a:sym typeface="Calibri"/>
                </a:rPr>
                <a:t>More information</a:t>
              </a:r>
              <a:endParaRPr sz="1400">
                <a:solidFill>
                  <a:schemeClr val="dk1"/>
                </a:solidFill>
                <a:latin typeface="Calibri"/>
                <a:ea typeface="Calibri"/>
                <a:cs typeface="Calibri"/>
                <a:sym typeface="Calibri"/>
              </a:endParaRPr>
            </a:p>
          </p:txBody>
        </p:sp>
        <p:sp>
          <p:nvSpPr>
            <p:cNvPr id="132" name="Google Shape;132;p15"/>
            <p:cNvSpPr/>
            <p:nvPr/>
          </p:nvSpPr>
          <p:spPr>
            <a:xfrm>
              <a:off x="4095805" y="2369139"/>
              <a:ext cx="1742343" cy="9557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6143058" y="1026480"/>
              <a:ext cx="609820" cy="60982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6143058" y="1735131"/>
              <a:ext cx="1742343" cy="5880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txBox="1"/>
            <p:nvPr/>
          </p:nvSpPr>
          <p:spPr>
            <a:xfrm>
              <a:off x="6143058" y="1735131"/>
              <a:ext cx="1742343" cy="58804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400"/>
                <a:buFont typeface="Calibri"/>
                <a:buNone/>
              </a:pPr>
              <a:r>
                <a:rPr b="1" lang="en-GB" sz="1400">
                  <a:solidFill>
                    <a:schemeClr val="dk1"/>
                  </a:solidFill>
                  <a:latin typeface="Calibri"/>
                  <a:ea typeface="Calibri"/>
                  <a:cs typeface="Calibri"/>
                  <a:sym typeface="Calibri"/>
                </a:rPr>
                <a:t>How to Contact the Admissions Team</a:t>
              </a:r>
              <a:endParaRPr sz="1400">
                <a:solidFill>
                  <a:schemeClr val="dk1"/>
                </a:solidFill>
                <a:latin typeface="Calibri"/>
                <a:ea typeface="Calibri"/>
                <a:cs typeface="Calibri"/>
                <a:sym typeface="Calibri"/>
              </a:endParaRPr>
            </a:p>
          </p:txBody>
        </p:sp>
        <p:sp>
          <p:nvSpPr>
            <p:cNvPr id="136" name="Google Shape;136;p15"/>
            <p:cNvSpPr/>
            <p:nvPr/>
          </p:nvSpPr>
          <p:spPr>
            <a:xfrm>
              <a:off x="6143058" y="2369139"/>
              <a:ext cx="1742343" cy="9557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Do all children have to sit the Secondary Transfer Test?</a:t>
            </a:r>
            <a:endParaRPr/>
          </a:p>
        </p:txBody>
      </p:sp>
      <p:sp>
        <p:nvSpPr>
          <p:cNvPr id="333" name="Google Shape;333;p3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No, only if parents want their child to sit the test</a:t>
            </a:r>
            <a:endParaRPr/>
          </a:p>
          <a:p>
            <a:pPr indent="-228600" lvl="0" marL="228600" rtl="0" algn="l">
              <a:lnSpc>
                <a:spcPct val="90000"/>
              </a:lnSpc>
              <a:spcBef>
                <a:spcPts val="1000"/>
              </a:spcBef>
              <a:spcAft>
                <a:spcPts val="0"/>
              </a:spcAft>
              <a:buClr>
                <a:schemeClr val="dk1"/>
              </a:buClr>
              <a:buSzPts val="2800"/>
              <a:buChar char="•"/>
            </a:pPr>
            <a:r>
              <a:rPr lang="en-GB"/>
              <a:t>A grammar school will not suit every child so think carefully about whether sitting the test is going to be a positive experience for your child</a:t>
            </a:r>
            <a:endParaRPr/>
          </a:p>
          <a:p>
            <a:pPr indent="-228600" lvl="0" marL="228600" rtl="0" algn="l">
              <a:lnSpc>
                <a:spcPct val="90000"/>
              </a:lnSpc>
              <a:spcBef>
                <a:spcPts val="1000"/>
              </a:spcBef>
              <a:spcAft>
                <a:spcPts val="0"/>
              </a:spcAft>
              <a:buClr>
                <a:schemeClr val="dk1"/>
              </a:buClr>
              <a:buSzPts val="2800"/>
              <a:buChar char="•"/>
            </a:pPr>
            <a:r>
              <a:rPr lang="en-GB"/>
              <a:t>Your child's headteacher will ask you if you want your child to sit the test so they can make sensible arrangements for the testing sessions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What does the Secondary Transfer </a:t>
            </a:r>
            <a:br>
              <a:rPr lang="en-GB"/>
            </a:br>
            <a:r>
              <a:rPr lang="en-GB"/>
              <a:t>Test measure?</a:t>
            </a:r>
            <a:endParaRPr/>
          </a:p>
        </p:txBody>
      </p:sp>
      <p:sp>
        <p:nvSpPr>
          <p:cNvPr id="340" name="Google Shape;340;p3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FC63B"/>
              </a:buClr>
              <a:buSzPts val="2800"/>
              <a:buNone/>
            </a:pPr>
            <a:r>
              <a:rPr b="1" lang="en-GB">
                <a:solidFill>
                  <a:srgbClr val="9FC63B"/>
                </a:solidFill>
              </a:rPr>
              <a:t>Verbal skills</a:t>
            </a:r>
            <a:endParaRPr>
              <a:solidFill>
                <a:srgbClr val="9FC63B"/>
              </a:solidFill>
            </a:endParaRPr>
          </a:p>
          <a:p>
            <a:pPr indent="-228600" lvl="0" marL="228600" rtl="0" algn="l">
              <a:lnSpc>
                <a:spcPct val="90000"/>
              </a:lnSpc>
              <a:spcBef>
                <a:spcPts val="1000"/>
              </a:spcBef>
              <a:spcAft>
                <a:spcPts val="0"/>
              </a:spcAft>
              <a:buClr>
                <a:schemeClr val="dk1"/>
              </a:buClr>
              <a:buSzPts val="2800"/>
              <a:buChar char="•"/>
            </a:pPr>
            <a:r>
              <a:rPr lang="en-GB"/>
              <a:t>includes English and verbal reasoning</a:t>
            </a:r>
            <a:endParaRPr/>
          </a:p>
          <a:p>
            <a:pPr indent="0" lvl="0" marL="0" rtl="0" algn="l">
              <a:lnSpc>
                <a:spcPct val="90000"/>
              </a:lnSpc>
              <a:spcBef>
                <a:spcPts val="1000"/>
              </a:spcBef>
              <a:spcAft>
                <a:spcPts val="0"/>
              </a:spcAft>
              <a:buClr>
                <a:srgbClr val="9FC63B"/>
              </a:buClr>
              <a:buSzPts val="2800"/>
              <a:buNone/>
            </a:pPr>
            <a:r>
              <a:rPr b="1" lang="en-GB">
                <a:solidFill>
                  <a:srgbClr val="9FC63B"/>
                </a:solidFill>
              </a:rPr>
              <a:t>Mathematical skills</a:t>
            </a:r>
            <a:endParaRPr>
              <a:solidFill>
                <a:srgbClr val="9FC63B"/>
              </a:solidFill>
            </a:endParaRPr>
          </a:p>
          <a:p>
            <a:pPr indent="-228600" lvl="0" marL="228600" rtl="0" algn="l">
              <a:lnSpc>
                <a:spcPct val="90000"/>
              </a:lnSpc>
              <a:spcBef>
                <a:spcPts val="1000"/>
              </a:spcBef>
              <a:spcAft>
                <a:spcPts val="0"/>
              </a:spcAft>
              <a:buClr>
                <a:schemeClr val="dk1"/>
              </a:buClr>
              <a:buSzPts val="2800"/>
              <a:buChar char="•"/>
            </a:pPr>
            <a:r>
              <a:rPr lang="en-GB"/>
              <a:t>includes various areas of mathematics</a:t>
            </a:r>
            <a:endParaRPr/>
          </a:p>
          <a:p>
            <a:pPr indent="0" lvl="0" marL="0" rtl="0" algn="l">
              <a:lnSpc>
                <a:spcPct val="90000"/>
              </a:lnSpc>
              <a:spcBef>
                <a:spcPts val="1000"/>
              </a:spcBef>
              <a:spcAft>
                <a:spcPts val="0"/>
              </a:spcAft>
              <a:buClr>
                <a:srgbClr val="9FC63B"/>
              </a:buClr>
              <a:buSzPts val="2800"/>
              <a:buNone/>
            </a:pPr>
            <a:r>
              <a:rPr b="1" lang="en-GB">
                <a:solidFill>
                  <a:srgbClr val="9FC63B"/>
                </a:solidFill>
              </a:rPr>
              <a:t>Non-verbal skills</a:t>
            </a:r>
            <a:endParaRPr>
              <a:solidFill>
                <a:srgbClr val="9FC63B"/>
              </a:solidFill>
            </a:endParaRPr>
          </a:p>
          <a:p>
            <a:pPr indent="-228600" lvl="0" marL="228600" rtl="0" algn="l">
              <a:lnSpc>
                <a:spcPct val="90000"/>
              </a:lnSpc>
              <a:spcBef>
                <a:spcPts val="1000"/>
              </a:spcBef>
              <a:spcAft>
                <a:spcPts val="0"/>
              </a:spcAft>
              <a:buClr>
                <a:schemeClr val="dk1"/>
              </a:buClr>
              <a:buSzPts val="2800"/>
              <a:buChar char="•"/>
            </a:pPr>
            <a:r>
              <a:rPr lang="en-GB"/>
              <a:t>includes non-verbal and spatial reasoning</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Familiarisation booklet</a:t>
            </a:r>
            <a:endParaRPr/>
          </a:p>
        </p:txBody>
      </p:sp>
      <p:sp>
        <p:nvSpPr>
          <p:cNvPr id="347" name="Google Shape;347;p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Will be sent to your home address in early July</a:t>
            </a:r>
            <a:endParaRPr/>
          </a:p>
          <a:p>
            <a:pPr indent="-228600" lvl="0" marL="228600" rtl="0" algn="l">
              <a:lnSpc>
                <a:spcPct val="90000"/>
              </a:lnSpc>
              <a:spcBef>
                <a:spcPts val="1000"/>
              </a:spcBef>
              <a:spcAft>
                <a:spcPts val="0"/>
              </a:spcAft>
              <a:buClr>
                <a:schemeClr val="dk1"/>
              </a:buClr>
              <a:buSzPts val="2800"/>
              <a:buChar char="•"/>
            </a:pPr>
            <a:r>
              <a:rPr lang="en-GB"/>
              <a:t>Explains what the questions, test papers and answer sheets will look like and how the answer sheets should be completed</a:t>
            </a:r>
            <a:endParaRPr/>
          </a:p>
          <a:p>
            <a:pPr indent="-228600" lvl="0" marL="228600" rtl="0" algn="l">
              <a:lnSpc>
                <a:spcPct val="90000"/>
              </a:lnSpc>
              <a:spcBef>
                <a:spcPts val="1000"/>
              </a:spcBef>
              <a:spcAft>
                <a:spcPts val="0"/>
              </a:spcAft>
              <a:buClr>
                <a:schemeClr val="dk1"/>
              </a:buClr>
              <a:buSzPts val="2800"/>
              <a:buChar char="•"/>
            </a:pPr>
            <a:r>
              <a:rPr lang="en-GB"/>
              <a:t>Includes example questions with answers</a:t>
            </a:r>
            <a:endParaRPr/>
          </a:p>
          <a:p>
            <a:pPr indent="-228600" lvl="0" marL="228600" rtl="0" algn="l">
              <a:lnSpc>
                <a:spcPct val="90000"/>
              </a:lnSpc>
              <a:spcBef>
                <a:spcPts val="1000"/>
              </a:spcBef>
              <a:spcAft>
                <a:spcPts val="0"/>
              </a:spcAft>
              <a:buClr>
                <a:schemeClr val="dk1"/>
              </a:buClr>
              <a:buSzPts val="2800"/>
              <a:buChar char="•"/>
            </a:pPr>
            <a:r>
              <a:rPr b="1" lang="en-GB"/>
              <a:t>It will not be looked at in school</a:t>
            </a:r>
            <a:endParaRPr/>
          </a:p>
          <a:p>
            <a:pPr indent="-228600" lvl="0" marL="228600" rtl="0" algn="l">
              <a:lnSpc>
                <a:spcPct val="90000"/>
              </a:lnSpc>
              <a:spcBef>
                <a:spcPts val="1000"/>
              </a:spcBef>
              <a:spcAft>
                <a:spcPts val="0"/>
              </a:spcAft>
              <a:buClr>
                <a:schemeClr val="dk1"/>
              </a:buClr>
              <a:buSzPts val="2800"/>
              <a:buChar char="•"/>
            </a:pPr>
            <a:r>
              <a:rPr lang="en-GB"/>
              <a:t>Optional additional free familiarisation material can be downloaded from the GL Assessment website: </a:t>
            </a:r>
            <a:r>
              <a:rPr lang="en-GB" sz="1800" u="sng">
                <a:solidFill>
                  <a:schemeClr val="hlink"/>
                </a:solidFill>
                <a:hlinkClick r:id="rId3"/>
              </a:rPr>
              <a:t>https://www.gl-assessment.co.uk/free-familiarisation</a:t>
            </a:r>
            <a:r>
              <a:rPr lang="en-GB" sz="1800" u="sng">
                <a:solidFill>
                  <a:schemeClr val="accent6"/>
                </a:solidFill>
              </a:rPr>
              <a:t>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Coaching </a:t>
            </a:r>
            <a:endParaRPr/>
          </a:p>
        </p:txBody>
      </p:sp>
      <p:sp>
        <p:nvSpPr>
          <p:cNvPr id="354" name="Google Shape;354;p36"/>
          <p:cNvSpPr txBox="1"/>
          <p:nvPr>
            <p:ph idx="1" type="body"/>
          </p:nvPr>
        </p:nvSpPr>
        <p:spPr>
          <a:xfrm>
            <a:off x="628650" y="1487277"/>
            <a:ext cx="7886700" cy="468968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sz="2800">
                <a:latin typeface="Calibri"/>
                <a:ea typeface="Calibri"/>
                <a:cs typeface="Calibri"/>
                <a:sym typeface="Calibri"/>
              </a:rPr>
              <a:t>Buckinghamshire primary and Partner schools must not undertake any Transfer Test coaching or preparation in school other than that specified by TBGS or allow a third party to undertake such preparation on the school site.</a:t>
            </a:r>
            <a:endParaRPr sz="2800">
              <a:latin typeface="Carlito"/>
              <a:ea typeface="Carlito"/>
              <a:cs typeface="Carlito"/>
              <a:sym typeface="Carlito"/>
            </a:endParaRPr>
          </a:p>
          <a:p>
            <a:pPr indent="-228600" lvl="0" marL="228600" rtl="0" algn="l">
              <a:lnSpc>
                <a:spcPct val="90000"/>
              </a:lnSpc>
              <a:spcBef>
                <a:spcPts val="1000"/>
              </a:spcBef>
              <a:spcAft>
                <a:spcPts val="0"/>
              </a:spcAft>
              <a:buClr>
                <a:schemeClr val="dk1"/>
              </a:buClr>
              <a:buSzPct val="100000"/>
              <a:buChar char="•"/>
            </a:pPr>
            <a:r>
              <a:rPr lang="en-GB"/>
              <a:t>Primary schools that undertake testing on behalf of  the grammar schools are asked not to tutor or coach the children in their school prior to the test over and above enabling the children to follow the national curriculum relevant for their age. </a:t>
            </a:r>
            <a:endParaRPr/>
          </a:p>
          <a:p>
            <a:pPr indent="-228600" lvl="0" marL="228600" rtl="0" algn="l">
              <a:lnSpc>
                <a:spcPct val="90000"/>
              </a:lnSpc>
              <a:spcBef>
                <a:spcPts val="1000"/>
              </a:spcBef>
              <a:spcAft>
                <a:spcPts val="0"/>
              </a:spcAft>
              <a:buClr>
                <a:schemeClr val="dk1"/>
              </a:buClr>
              <a:buSzPct val="100000"/>
              <a:buChar char="•"/>
            </a:pPr>
            <a:r>
              <a:rPr lang="en-GB"/>
              <a:t>The Secondary Transfer Test is designed to enable all children to demonstrate their academic potential without the need for coaching or excessive preparation. </a:t>
            </a:r>
            <a:endParaRPr/>
          </a:p>
          <a:p>
            <a:pPr indent="-228600" lvl="0" marL="228600" rtl="0" algn="l">
              <a:lnSpc>
                <a:spcPct val="90000"/>
              </a:lnSpc>
              <a:spcBef>
                <a:spcPts val="1000"/>
              </a:spcBef>
              <a:spcAft>
                <a:spcPts val="0"/>
              </a:spcAft>
              <a:buClr>
                <a:schemeClr val="dk1"/>
              </a:buClr>
              <a:buSzPct val="100000"/>
              <a:buChar char="•"/>
            </a:pPr>
            <a:r>
              <a:rPr lang="en-GB"/>
              <a:t>There is free familiarisation on the GL website at </a:t>
            </a:r>
            <a:r>
              <a:rPr lang="en-GB" sz="2800" u="sng">
                <a:solidFill>
                  <a:schemeClr val="hlink"/>
                </a:solidFill>
                <a:hlinkClick r:id="rId3"/>
              </a:rPr>
              <a:t>https://www.gl-assessment.co.uk/free-familiarisation</a:t>
            </a:r>
            <a:r>
              <a:rPr lang="en-GB" sz="2800" u="sng">
                <a:solidFill>
                  <a:schemeClr val="accent6"/>
                </a:solidFill>
              </a:rPr>
              <a:t>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On the test days</a:t>
            </a:r>
            <a:endParaRPr/>
          </a:p>
        </p:txBody>
      </p:sp>
      <p:sp>
        <p:nvSpPr>
          <p:cNvPr id="361" name="Google Shape;361;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Two papers with a 15 min break between</a:t>
            </a:r>
            <a:endParaRPr/>
          </a:p>
          <a:p>
            <a:pPr indent="-228600" lvl="0" marL="228600" rtl="0" algn="l">
              <a:lnSpc>
                <a:spcPct val="90000"/>
              </a:lnSpc>
              <a:spcBef>
                <a:spcPts val="1000"/>
              </a:spcBef>
              <a:spcAft>
                <a:spcPts val="0"/>
              </a:spcAft>
              <a:buClr>
                <a:schemeClr val="dk1"/>
              </a:buClr>
              <a:buSzPts val="2800"/>
              <a:buChar char="•"/>
            </a:pPr>
            <a:r>
              <a:rPr lang="en-GB"/>
              <a:t>Each paper approximately an hour including instructions (practice shorter)</a:t>
            </a:r>
            <a:endParaRPr/>
          </a:p>
          <a:p>
            <a:pPr indent="-228600" lvl="0" marL="228600" rtl="0" algn="l">
              <a:lnSpc>
                <a:spcPct val="90000"/>
              </a:lnSpc>
              <a:spcBef>
                <a:spcPts val="1000"/>
              </a:spcBef>
              <a:spcAft>
                <a:spcPts val="0"/>
              </a:spcAft>
              <a:buClr>
                <a:schemeClr val="dk1"/>
              </a:buClr>
              <a:buSzPts val="2800"/>
              <a:buChar char="•"/>
            </a:pPr>
            <a:r>
              <a:rPr lang="en-GB"/>
              <a:t>The audio instructions give worked examples and test instructions </a:t>
            </a:r>
            <a:endParaRPr/>
          </a:p>
          <a:p>
            <a:pPr indent="-228600" lvl="0" marL="228600" rtl="0" algn="l">
              <a:lnSpc>
                <a:spcPct val="90000"/>
              </a:lnSpc>
              <a:spcBef>
                <a:spcPts val="1000"/>
              </a:spcBef>
              <a:spcAft>
                <a:spcPts val="0"/>
              </a:spcAft>
              <a:buClr>
                <a:schemeClr val="dk1"/>
              </a:buClr>
              <a:buSzPts val="2800"/>
              <a:buChar char="•"/>
            </a:pPr>
            <a:r>
              <a:rPr lang="en-GB"/>
              <a:t>Paper A – Verbal Skills – taken first</a:t>
            </a:r>
            <a:endParaRPr/>
          </a:p>
          <a:p>
            <a:pPr indent="-228600" lvl="0" marL="228600" rtl="0" algn="l">
              <a:lnSpc>
                <a:spcPct val="90000"/>
              </a:lnSpc>
              <a:spcBef>
                <a:spcPts val="1000"/>
              </a:spcBef>
              <a:spcAft>
                <a:spcPts val="0"/>
              </a:spcAft>
              <a:buClr>
                <a:schemeClr val="dk1"/>
              </a:buClr>
              <a:buSzPts val="2800"/>
              <a:buChar char="•"/>
            </a:pPr>
            <a:r>
              <a:rPr lang="en-GB"/>
              <a:t>Paper B – Mathematical and Non-Verbal Skills – taken second</a:t>
            </a:r>
            <a:endParaRPr/>
          </a:p>
          <a:p>
            <a:pPr indent="-228600" lvl="0" marL="228600" rtl="0" algn="l">
              <a:lnSpc>
                <a:spcPct val="90000"/>
              </a:lnSpc>
              <a:spcBef>
                <a:spcPts val="1000"/>
              </a:spcBef>
              <a:spcAft>
                <a:spcPts val="0"/>
              </a:spcAft>
              <a:buClr>
                <a:schemeClr val="dk1"/>
              </a:buClr>
              <a:buSzPts val="2800"/>
              <a:buChar char="•"/>
            </a:pPr>
            <a:r>
              <a:rPr lang="en-GB"/>
              <a:t>Practice test is not marked</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Illness/absence during the test period</a:t>
            </a:r>
            <a:endParaRPr/>
          </a:p>
        </p:txBody>
      </p:sp>
      <p:sp>
        <p:nvSpPr>
          <p:cNvPr id="368" name="Google Shape;368;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a:t>If a child is ill on either practice or Transfer Test day, they can sit the test later</a:t>
            </a:r>
            <a:endParaRPr/>
          </a:p>
          <a:p>
            <a:pPr indent="-228600" lvl="0" marL="228600" rtl="0" algn="l">
              <a:lnSpc>
                <a:spcPct val="90000"/>
              </a:lnSpc>
              <a:spcBef>
                <a:spcPts val="1000"/>
              </a:spcBef>
              <a:spcAft>
                <a:spcPts val="0"/>
              </a:spcAft>
              <a:buClr>
                <a:schemeClr val="dk1"/>
              </a:buClr>
              <a:buSzPct val="100000"/>
              <a:buChar char="•"/>
            </a:pPr>
            <a:r>
              <a:rPr lang="en-GB"/>
              <a:t>Children should not sit the test when unwell (even if they want to!) </a:t>
            </a:r>
            <a:endParaRPr/>
          </a:p>
          <a:p>
            <a:pPr indent="-228600" lvl="0" marL="228600" rtl="0" algn="l">
              <a:lnSpc>
                <a:spcPct val="90000"/>
              </a:lnSpc>
              <a:spcBef>
                <a:spcPts val="1000"/>
              </a:spcBef>
              <a:spcAft>
                <a:spcPts val="0"/>
              </a:spcAft>
              <a:buClr>
                <a:schemeClr val="dk1"/>
              </a:buClr>
              <a:buSzPct val="100000"/>
              <a:buChar char="•"/>
            </a:pPr>
            <a:r>
              <a:rPr lang="en-GB"/>
              <a:t>Children will normally be expected to sit the practice test first</a:t>
            </a:r>
            <a:endParaRPr/>
          </a:p>
          <a:p>
            <a:pPr indent="-228600" lvl="0" marL="228600" rtl="0" algn="l">
              <a:lnSpc>
                <a:spcPct val="90000"/>
              </a:lnSpc>
              <a:spcBef>
                <a:spcPts val="1000"/>
              </a:spcBef>
              <a:spcAft>
                <a:spcPts val="0"/>
              </a:spcAft>
              <a:buClr>
                <a:schemeClr val="dk1"/>
              </a:buClr>
              <a:buSzPct val="100000"/>
              <a:buChar char="•"/>
            </a:pPr>
            <a:r>
              <a:rPr lang="en-GB"/>
              <a:t>If a child misses the practice test due to a test in another area, then an alternative date is not offered</a:t>
            </a:r>
            <a:endParaRPr/>
          </a:p>
          <a:p>
            <a:pPr indent="-228600" lvl="0" marL="228600" rtl="0" algn="l">
              <a:lnSpc>
                <a:spcPct val="90000"/>
              </a:lnSpc>
              <a:spcBef>
                <a:spcPts val="1000"/>
              </a:spcBef>
              <a:spcAft>
                <a:spcPts val="0"/>
              </a:spcAft>
              <a:buClr>
                <a:schemeClr val="dk1"/>
              </a:buClr>
              <a:buSzPct val="100000"/>
              <a:buChar char="•"/>
            </a:pPr>
            <a:r>
              <a:rPr lang="en-GB"/>
              <a:t>You will be advised of new date(s) for the test(s) before your child sits the test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If you think something has affected your child’s performance in the Transfer Test</a:t>
            </a:r>
            <a:endParaRPr/>
          </a:p>
        </p:txBody>
      </p:sp>
      <p:sp>
        <p:nvSpPr>
          <p:cNvPr id="375" name="Google Shape;375;p39"/>
          <p:cNvSpPr txBox="1"/>
          <p:nvPr>
            <p:ph idx="1" type="body"/>
          </p:nvPr>
        </p:nvSpPr>
        <p:spPr>
          <a:xfrm>
            <a:off x="628650" y="1968649"/>
            <a:ext cx="7886700" cy="4208314"/>
          </a:xfrm>
          <a:prstGeom prst="rect">
            <a:avLst/>
          </a:prstGeom>
          <a:noFill/>
          <a:ln>
            <a:noFill/>
          </a:ln>
        </p:spPr>
        <p:txBody>
          <a:bodyPr anchorCtr="0" anchor="t" bIns="45700" lIns="91425" spcFirstLastPara="1" rIns="91425" wrap="square" tIns="45700">
            <a:normAutofit/>
          </a:bodyPr>
          <a:lstStyle/>
          <a:p>
            <a:pPr indent="-228600" lvl="0" marL="228600" rtl="0" algn="l">
              <a:lnSpc>
                <a:spcPct val="107000"/>
              </a:lnSpc>
              <a:spcBef>
                <a:spcPts val="0"/>
              </a:spcBef>
              <a:spcAft>
                <a:spcPts val="0"/>
              </a:spcAft>
              <a:buClr>
                <a:schemeClr val="dk1"/>
              </a:buClr>
              <a:buSzPts val="2800"/>
              <a:buChar char="•"/>
            </a:pPr>
            <a:r>
              <a:rPr lang="en-GB">
                <a:latin typeface="Calibri"/>
                <a:ea typeface="Calibri"/>
                <a:cs typeface="Calibri"/>
                <a:sym typeface="Calibri"/>
              </a:rPr>
              <a:t>Let you headteacher know </a:t>
            </a:r>
            <a:r>
              <a:rPr lang="en-GB" u="sng">
                <a:latin typeface="Calibri"/>
                <a:ea typeface="Calibri"/>
                <a:cs typeface="Calibri"/>
                <a:sym typeface="Calibri"/>
              </a:rPr>
              <a:t>on the test day</a:t>
            </a:r>
            <a:r>
              <a:rPr b="1" lang="en-GB">
                <a:latin typeface="Calibri"/>
                <a:ea typeface="Calibri"/>
                <a:cs typeface="Calibri"/>
                <a:sym typeface="Calibri"/>
              </a:rPr>
              <a:t> </a:t>
            </a:r>
            <a:r>
              <a:rPr lang="en-GB">
                <a:latin typeface="Calibri"/>
                <a:ea typeface="Calibri"/>
                <a:cs typeface="Calibri"/>
                <a:sym typeface="Calibri"/>
              </a:rPr>
              <a:t>and also collect evidence, for example a doctor’s letter</a:t>
            </a:r>
            <a:endParaRPr/>
          </a:p>
          <a:p>
            <a:pPr indent="-228600" lvl="0" marL="228600" rtl="0" algn="l">
              <a:lnSpc>
                <a:spcPct val="90000"/>
              </a:lnSpc>
              <a:spcBef>
                <a:spcPts val="1800"/>
              </a:spcBef>
              <a:spcAft>
                <a:spcPts val="0"/>
              </a:spcAft>
              <a:buClr>
                <a:schemeClr val="dk1"/>
              </a:buClr>
              <a:buSzPts val="2800"/>
              <a:buChar char="•"/>
            </a:pPr>
            <a:r>
              <a:rPr lang="en-GB"/>
              <a:t>Once you have the test results, talk to your child’s headteacher</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Special arrangements</a:t>
            </a:r>
            <a:endParaRPr/>
          </a:p>
        </p:txBody>
      </p:sp>
      <p:sp>
        <p:nvSpPr>
          <p:cNvPr id="382" name="Google Shape;382;p40"/>
          <p:cNvSpPr txBox="1"/>
          <p:nvPr>
            <p:ph idx="1" type="body"/>
          </p:nvPr>
        </p:nvSpPr>
        <p:spPr>
          <a:xfrm>
            <a:off x="628650" y="1419367"/>
            <a:ext cx="7886700" cy="4757596"/>
          </a:xfrm>
          <a:prstGeom prst="rect">
            <a:avLst/>
          </a:prstGeom>
          <a:noFill/>
          <a:ln>
            <a:noFill/>
          </a:ln>
        </p:spPr>
        <p:txBody>
          <a:bodyPr anchorCtr="0" anchor="t" bIns="45700" lIns="91425" spcFirstLastPara="1" rIns="91425" wrap="square" tIns="45700">
            <a:normAutofit/>
          </a:bodyPr>
          <a:lstStyle/>
          <a:p>
            <a:pPr indent="-342900" lvl="0" marL="342900" rtl="0" algn="l">
              <a:lnSpc>
                <a:spcPct val="107000"/>
              </a:lnSpc>
              <a:spcBef>
                <a:spcPts val="0"/>
              </a:spcBef>
              <a:spcAft>
                <a:spcPts val="0"/>
              </a:spcAft>
              <a:buClr>
                <a:schemeClr val="dk1"/>
              </a:buClr>
              <a:buSzPts val="2800"/>
              <a:buFont typeface="Noto Sans Symbols"/>
              <a:buChar char="∙"/>
            </a:pPr>
            <a:r>
              <a:rPr lang="en-GB">
                <a:latin typeface="Calibri"/>
                <a:ea typeface="Calibri"/>
                <a:cs typeface="Calibri"/>
                <a:sym typeface="Calibri"/>
              </a:rPr>
              <a:t>Testing arrangements may be adjusted for children with SEND</a:t>
            </a:r>
            <a:endParaRPr/>
          </a:p>
          <a:p>
            <a:pPr indent="-342900" lvl="0" marL="342900" rtl="0" algn="l">
              <a:lnSpc>
                <a:spcPct val="107000"/>
              </a:lnSpc>
              <a:spcBef>
                <a:spcPts val="1000"/>
              </a:spcBef>
              <a:spcAft>
                <a:spcPts val="0"/>
              </a:spcAft>
              <a:buClr>
                <a:schemeClr val="dk1"/>
              </a:buClr>
              <a:buSzPts val="2800"/>
              <a:buFont typeface="Noto Sans Symbols"/>
              <a:buChar char="∙"/>
            </a:pPr>
            <a:r>
              <a:rPr lang="en-GB">
                <a:latin typeface="Calibri"/>
                <a:ea typeface="Calibri"/>
                <a:cs typeface="Calibri"/>
                <a:sym typeface="Calibri"/>
              </a:rPr>
              <a:t>Discuss with your child’s headteacher NOW</a:t>
            </a:r>
            <a:endParaRPr/>
          </a:p>
          <a:p>
            <a:pPr indent="-342900" lvl="0" marL="342900" rtl="0" algn="l">
              <a:lnSpc>
                <a:spcPct val="107000"/>
              </a:lnSpc>
              <a:spcBef>
                <a:spcPts val="1000"/>
              </a:spcBef>
              <a:spcAft>
                <a:spcPts val="0"/>
              </a:spcAft>
              <a:buClr>
                <a:schemeClr val="dk1"/>
              </a:buClr>
              <a:buSzPts val="2800"/>
              <a:buFont typeface="Noto Sans Symbols"/>
              <a:buChar char="∙"/>
            </a:pPr>
            <a:r>
              <a:rPr lang="en-GB">
                <a:latin typeface="Calibri"/>
                <a:ea typeface="Calibri"/>
                <a:cs typeface="Calibri"/>
                <a:sym typeface="Calibri"/>
              </a:rPr>
              <a:t>Applications for adjustments are made via the headteacher. They must be </a:t>
            </a:r>
            <a:r>
              <a:rPr lang="en-GB" u="sng">
                <a:latin typeface="Calibri"/>
                <a:ea typeface="Calibri"/>
                <a:cs typeface="Calibri"/>
                <a:sym typeface="Calibri"/>
              </a:rPr>
              <a:t>completed as soon as possible</a:t>
            </a:r>
            <a:endParaRPr>
              <a:latin typeface="Calibri"/>
              <a:ea typeface="Calibri"/>
              <a:cs typeface="Calibri"/>
              <a:sym typeface="Calibri"/>
            </a:endParaRPr>
          </a:p>
          <a:p>
            <a:pPr indent="-342900" lvl="0" marL="342900" rtl="0" algn="l">
              <a:lnSpc>
                <a:spcPct val="107000"/>
              </a:lnSpc>
              <a:spcBef>
                <a:spcPts val="1000"/>
              </a:spcBef>
              <a:spcAft>
                <a:spcPts val="0"/>
              </a:spcAft>
              <a:buClr>
                <a:schemeClr val="dk1"/>
              </a:buClr>
              <a:buSzPts val="2800"/>
              <a:buFont typeface="Noto Sans Symbols"/>
              <a:buChar char="∙"/>
            </a:pPr>
            <a:r>
              <a:rPr lang="en-GB">
                <a:latin typeface="Calibri"/>
                <a:ea typeface="Calibri"/>
                <a:cs typeface="Calibri"/>
                <a:sym typeface="Calibri"/>
              </a:rPr>
              <a:t>Decisions about special arrangements are made by a panel of experts in SEND and primary teaching and an educational psychologist</a:t>
            </a:r>
            <a:endParaRPr/>
          </a:p>
          <a:p>
            <a:pPr indent="-50800" lvl="0" marL="228600" rtl="0" algn="l">
              <a:lnSpc>
                <a:spcPct val="90000"/>
              </a:lnSpc>
              <a:spcBef>
                <a:spcPts val="1800"/>
              </a:spcBef>
              <a:spcAft>
                <a:spcPts val="0"/>
              </a:spcAft>
              <a:buClr>
                <a:schemeClr val="dk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When might special arrangements be agreed? </a:t>
            </a:r>
            <a:endParaRPr/>
          </a:p>
        </p:txBody>
      </p:sp>
      <p:sp>
        <p:nvSpPr>
          <p:cNvPr id="389" name="Google Shape;389;p41"/>
          <p:cNvSpPr txBox="1"/>
          <p:nvPr>
            <p:ph idx="1" type="body"/>
          </p:nvPr>
        </p:nvSpPr>
        <p:spPr>
          <a:xfrm>
            <a:off x="628650" y="1690690"/>
            <a:ext cx="7886700" cy="45779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n-GB" sz="2400"/>
              <a:t>The panel will expect that the requested adjustments are already the normal working practice in the classroom for your child</a:t>
            </a:r>
            <a:endParaRPr/>
          </a:p>
          <a:p>
            <a:pPr indent="-228600" lvl="0" marL="228600" rtl="0" algn="l">
              <a:lnSpc>
                <a:spcPct val="90000"/>
              </a:lnSpc>
              <a:spcBef>
                <a:spcPts val="1000"/>
              </a:spcBef>
              <a:spcAft>
                <a:spcPts val="0"/>
              </a:spcAft>
              <a:buClr>
                <a:schemeClr val="dk1"/>
              </a:buClr>
              <a:buSzPts val="2400"/>
              <a:buChar char="•"/>
            </a:pPr>
            <a:r>
              <a:rPr lang="en-GB" sz="2400"/>
              <a:t>Some agreed adjustments may be different to what has been requested – e.g. for some tests 25% extra time might be appropriate if a child has to write in an answer, whereas for multiple-choice tests 10% may be more appropriate</a:t>
            </a:r>
            <a:endParaRPr sz="2400" strike="sngStrike"/>
          </a:p>
          <a:p>
            <a:pPr indent="-228600" lvl="0" marL="228600" rtl="0" algn="l">
              <a:lnSpc>
                <a:spcPct val="90000"/>
              </a:lnSpc>
              <a:spcBef>
                <a:spcPts val="1000"/>
              </a:spcBef>
              <a:spcAft>
                <a:spcPts val="0"/>
              </a:spcAft>
              <a:buClr>
                <a:schemeClr val="dk1"/>
              </a:buClr>
              <a:buSzPts val="2400"/>
              <a:buChar char="•"/>
            </a:pPr>
            <a:r>
              <a:rPr lang="en-GB" sz="2400"/>
              <a:t>Some adjustments, if agreed, may necessitate your child being tested separately from the rest of the class, and (depending on school staff resources) it may be necessary to schedule testing at a different time or date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Marking and standardisation</a:t>
            </a:r>
            <a:endParaRPr/>
          </a:p>
        </p:txBody>
      </p:sp>
      <p:sp>
        <p:nvSpPr>
          <p:cNvPr id="396" name="Google Shape;396;p4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The completed answer sheets are machine marked (scanned) </a:t>
            </a:r>
            <a:endParaRPr/>
          </a:p>
          <a:p>
            <a:pPr indent="-228600" lvl="0" marL="228600" rtl="0" algn="l">
              <a:lnSpc>
                <a:spcPct val="90000"/>
              </a:lnSpc>
              <a:spcBef>
                <a:spcPts val="1000"/>
              </a:spcBef>
              <a:spcAft>
                <a:spcPts val="0"/>
              </a:spcAft>
              <a:buClr>
                <a:schemeClr val="dk1"/>
              </a:buClr>
              <a:buSzPts val="2800"/>
              <a:buChar char="•"/>
            </a:pPr>
            <a:r>
              <a:rPr lang="en-GB"/>
              <a:t>One mark is given for each correct answer</a:t>
            </a:r>
            <a:endParaRPr/>
          </a:p>
          <a:p>
            <a:pPr indent="-228600" lvl="0" marL="228600" rtl="0" algn="l">
              <a:lnSpc>
                <a:spcPct val="90000"/>
              </a:lnSpc>
              <a:spcBef>
                <a:spcPts val="1000"/>
              </a:spcBef>
              <a:spcAft>
                <a:spcPts val="0"/>
              </a:spcAft>
              <a:buClr>
                <a:schemeClr val="dk1"/>
              </a:buClr>
              <a:buSzPts val="2800"/>
              <a:buChar char="•"/>
            </a:pPr>
            <a:r>
              <a:rPr lang="en-GB"/>
              <a:t>Marks are not deducted for incorrect answers </a:t>
            </a:r>
            <a:endParaRPr/>
          </a:p>
          <a:p>
            <a:pPr indent="-228600" lvl="0" marL="228600" rtl="0" algn="l">
              <a:lnSpc>
                <a:spcPct val="90000"/>
              </a:lnSpc>
              <a:spcBef>
                <a:spcPts val="1000"/>
              </a:spcBef>
              <a:spcAft>
                <a:spcPts val="0"/>
              </a:spcAft>
              <a:buClr>
                <a:schemeClr val="dk1"/>
              </a:buClr>
              <a:buSzPts val="2800"/>
              <a:buChar char="•"/>
            </a:pPr>
            <a:r>
              <a:rPr lang="en-GB"/>
              <a:t>Each pupil will have three raw scores </a:t>
            </a:r>
            <a:endParaRPr/>
          </a:p>
          <a:p>
            <a:pPr indent="-228600" lvl="2" marL="1143000" rtl="0" algn="l">
              <a:lnSpc>
                <a:spcPct val="90000"/>
              </a:lnSpc>
              <a:spcBef>
                <a:spcPts val="500"/>
              </a:spcBef>
              <a:spcAft>
                <a:spcPts val="0"/>
              </a:spcAft>
              <a:buClr>
                <a:schemeClr val="dk1"/>
              </a:buClr>
              <a:buSzPts val="2800"/>
              <a:buChar char="•"/>
            </a:pPr>
            <a:r>
              <a:rPr b="1" lang="en-GB" sz="2800"/>
              <a:t>verbal skills</a:t>
            </a:r>
            <a:endParaRPr/>
          </a:p>
          <a:p>
            <a:pPr indent="-228600" lvl="2" marL="1143000" rtl="0" algn="l">
              <a:lnSpc>
                <a:spcPct val="90000"/>
              </a:lnSpc>
              <a:spcBef>
                <a:spcPts val="500"/>
              </a:spcBef>
              <a:spcAft>
                <a:spcPts val="0"/>
              </a:spcAft>
              <a:buClr>
                <a:schemeClr val="dk1"/>
              </a:buClr>
              <a:buSzPts val="2800"/>
              <a:buChar char="•"/>
            </a:pPr>
            <a:r>
              <a:rPr b="1" lang="en-GB" sz="2800"/>
              <a:t>mathematical skills</a:t>
            </a:r>
            <a:endParaRPr/>
          </a:p>
          <a:p>
            <a:pPr indent="-228600" lvl="2" marL="1143000" rtl="0" algn="l">
              <a:lnSpc>
                <a:spcPct val="90000"/>
              </a:lnSpc>
              <a:spcBef>
                <a:spcPts val="500"/>
              </a:spcBef>
              <a:spcAft>
                <a:spcPts val="0"/>
              </a:spcAft>
              <a:buClr>
                <a:schemeClr val="dk1"/>
              </a:buClr>
              <a:buSzPts val="2800"/>
              <a:buChar char="•"/>
            </a:pPr>
            <a:r>
              <a:rPr b="1" lang="en-GB" sz="2800"/>
              <a:t>non-verbal skills</a:t>
            </a:r>
            <a:endParaRPr/>
          </a:p>
          <a:p>
            <a:pPr indent="-228600" lvl="0" marL="228600" rtl="0" algn="l">
              <a:lnSpc>
                <a:spcPct val="90000"/>
              </a:lnSpc>
              <a:spcBef>
                <a:spcPts val="1000"/>
              </a:spcBef>
              <a:spcAft>
                <a:spcPts val="0"/>
              </a:spcAft>
              <a:buClr>
                <a:schemeClr val="dk1"/>
              </a:buClr>
              <a:buSzPts val="2800"/>
              <a:buChar char="•"/>
            </a:pPr>
            <a:r>
              <a:rPr lang="en-GB"/>
              <a:t>Each score is age standardised and weighted to produce the Secondary Transfer Test Score (STTS)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GB"/>
              <a:t>Applying for a secondary school place</a:t>
            </a:r>
            <a:endParaRPr b="1"/>
          </a:p>
        </p:txBody>
      </p:sp>
      <p:sp>
        <p:nvSpPr>
          <p:cNvPr id="143" name="Google Shape;143;p1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GB"/>
              <a:t>Timelines, preferences and offers</a:t>
            </a:r>
            <a:endParaRPr/>
          </a:p>
          <a:p>
            <a:pPr indent="0" lvl="0" marL="0" rtl="0" algn="l">
              <a:lnSpc>
                <a:spcPct val="90000"/>
              </a:lnSpc>
              <a:spcBef>
                <a:spcPts val="1000"/>
              </a:spcBef>
              <a:spcAft>
                <a:spcPts val="0"/>
              </a:spcAft>
              <a:buClr>
                <a:schemeClr val="dk1"/>
              </a:buClr>
              <a:buSzPts val="1600"/>
              <a:buNone/>
            </a:pPr>
            <a:r>
              <a:t/>
            </a:r>
            <a:endParaRPr/>
          </a:p>
        </p:txBody>
      </p:sp>
      <p:pic>
        <p:nvPicPr>
          <p:cNvPr descr="Laptop and coffee" id="144" name="Google Shape;144;p16"/>
          <p:cNvPicPr preferRelativeResize="0"/>
          <p:nvPr>
            <p:ph idx="2" type="pic"/>
          </p:nvPr>
        </p:nvPicPr>
        <p:blipFill rotWithShape="1">
          <a:blip r:embed="rId3">
            <a:alphaModFix/>
          </a:blip>
          <a:srcRect b="0" l="18360" r="18360" t="0"/>
          <a:stretch/>
        </p:blipFill>
        <p:spPr>
          <a:xfrm>
            <a:off x="3887391" y="987426"/>
            <a:ext cx="4629150" cy="4873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Weighting</a:t>
            </a:r>
            <a:endParaRPr/>
          </a:p>
        </p:txBody>
      </p:sp>
      <p:sp>
        <p:nvSpPr>
          <p:cNvPr id="403" name="Google Shape;403;p4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Merriweather Sans"/>
              <a:buNone/>
            </a:pPr>
            <a:r>
              <a:rPr lang="en-GB"/>
              <a:t>Each score is weighted as follows:</a:t>
            </a:r>
            <a:endParaRPr/>
          </a:p>
          <a:p>
            <a:pPr indent="-228600" lvl="0" marL="228600" rtl="0" algn="l">
              <a:lnSpc>
                <a:spcPct val="90000"/>
              </a:lnSpc>
              <a:spcBef>
                <a:spcPts val="1000"/>
              </a:spcBef>
              <a:spcAft>
                <a:spcPts val="0"/>
              </a:spcAft>
              <a:buClr>
                <a:schemeClr val="dk1"/>
              </a:buClr>
              <a:buSzPts val="2800"/>
              <a:buChar char="•"/>
            </a:pPr>
            <a:r>
              <a:rPr lang="en-GB"/>
              <a:t>Verbal – 50% of the STTS (Secondary Transfer Test Score)</a:t>
            </a:r>
            <a:endParaRPr/>
          </a:p>
          <a:p>
            <a:pPr indent="-228600" lvl="0" marL="228600" rtl="0" algn="l">
              <a:lnSpc>
                <a:spcPct val="90000"/>
              </a:lnSpc>
              <a:spcBef>
                <a:spcPts val="1000"/>
              </a:spcBef>
              <a:spcAft>
                <a:spcPts val="0"/>
              </a:spcAft>
              <a:buClr>
                <a:schemeClr val="dk1"/>
              </a:buClr>
              <a:buSzPts val="2800"/>
              <a:buChar char="•"/>
            </a:pPr>
            <a:r>
              <a:rPr lang="en-GB"/>
              <a:t>Mathematical – 25% of the STTS</a:t>
            </a:r>
            <a:endParaRPr/>
          </a:p>
          <a:p>
            <a:pPr indent="-228600" lvl="0" marL="228600" rtl="0" algn="l">
              <a:lnSpc>
                <a:spcPct val="90000"/>
              </a:lnSpc>
              <a:spcBef>
                <a:spcPts val="1000"/>
              </a:spcBef>
              <a:spcAft>
                <a:spcPts val="0"/>
              </a:spcAft>
              <a:buClr>
                <a:schemeClr val="dk1"/>
              </a:buClr>
              <a:buSzPts val="2800"/>
              <a:buChar char="•"/>
            </a:pPr>
            <a:r>
              <a:rPr lang="en-GB"/>
              <a:t>Non-verbal – 25% of the STTS</a:t>
            </a:r>
            <a:endParaRPr/>
          </a:p>
          <a:p>
            <a:pPr indent="-228600" lvl="0" marL="228600" rtl="0" algn="l">
              <a:lnSpc>
                <a:spcPct val="90000"/>
              </a:lnSpc>
              <a:spcBef>
                <a:spcPts val="1000"/>
              </a:spcBef>
              <a:spcAft>
                <a:spcPts val="0"/>
              </a:spcAft>
              <a:buClr>
                <a:schemeClr val="dk1"/>
              </a:buClr>
              <a:buSzPts val="2800"/>
              <a:buChar char="•"/>
            </a:pPr>
            <a:r>
              <a:rPr lang="en-GB"/>
              <a:t>The qualifying score is a minimum score of 121 </a:t>
            </a:r>
            <a:endParaRPr/>
          </a:p>
          <a:p>
            <a:pPr indent="-228600" lvl="0" marL="228600" rtl="0" algn="l">
              <a:lnSpc>
                <a:spcPct val="90000"/>
              </a:lnSpc>
              <a:spcBef>
                <a:spcPts val="1000"/>
              </a:spcBef>
              <a:spcAft>
                <a:spcPts val="0"/>
              </a:spcAft>
              <a:buClr>
                <a:schemeClr val="dk1"/>
              </a:buClr>
              <a:buSzPts val="2800"/>
              <a:buChar char="•"/>
            </a:pPr>
            <a:r>
              <a:rPr lang="en-GB"/>
              <a:t>Scores range between 60 and 170 approximately</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4"/>
          <p:cNvSpPr txBox="1"/>
          <p:nvPr>
            <p:ph type="title"/>
          </p:nvPr>
        </p:nvSpPr>
        <p:spPr>
          <a:xfrm>
            <a:off x="628650" y="341195"/>
            <a:ext cx="7886700" cy="1078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Results publication - 11 October (1) </a:t>
            </a:r>
            <a:endParaRPr sz="4000"/>
          </a:p>
        </p:txBody>
      </p:sp>
      <p:sp>
        <p:nvSpPr>
          <p:cNvPr id="410" name="Google Shape;410;p44"/>
          <p:cNvSpPr txBox="1"/>
          <p:nvPr>
            <p:ph idx="1" type="body"/>
          </p:nvPr>
        </p:nvSpPr>
        <p:spPr>
          <a:xfrm>
            <a:off x="491319" y="1419368"/>
            <a:ext cx="8256896" cy="4954136"/>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1"/>
              </a:buClr>
              <a:buSzPts val="2800"/>
              <a:buChar char="•"/>
            </a:pPr>
            <a:r>
              <a:rPr lang="en-GB"/>
              <a:t>We need to ensure we have a current email address for your child’s results email to be sent to</a:t>
            </a:r>
            <a:endParaRPr/>
          </a:p>
          <a:p>
            <a:pPr indent="-228600" lvl="0" marL="228600" rtl="0" algn="l">
              <a:lnSpc>
                <a:spcPct val="80000"/>
              </a:lnSpc>
              <a:spcBef>
                <a:spcPts val="1800"/>
              </a:spcBef>
              <a:spcAft>
                <a:spcPts val="0"/>
              </a:spcAft>
              <a:buClr>
                <a:schemeClr val="dk1"/>
              </a:buClr>
              <a:buSzPts val="2800"/>
              <a:buChar char="•"/>
            </a:pPr>
            <a:r>
              <a:rPr lang="en-GB"/>
              <a:t>If your child attends a Buckinghamshire state school and takes the test, we will write to you in the summer term, send you a code and the location on our website for you to complete a short form to provide your email address </a:t>
            </a:r>
            <a:endParaRPr/>
          </a:p>
          <a:p>
            <a:pPr indent="-228600" lvl="0" marL="228600" rtl="0" algn="l">
              <a:lnSpc>
                <a:spcPct val="80000"/>
              </a:lnSpc>
              <a:spcBef>
                <a:spcPts val="1800"/>
              </a:spcBef>
              <a:spcAft>
                <a:spcPts val="0"/>
              </a:spcAft>
              <a:buClr>
                <a:schemeClr val="dk1"/>
              </a:buClr>
              <a:buSzPts val="2800"/>
              <a:buChar char="•"/>
            </a:pPr>
            <a:r>
              <a:rPr lang="en-GB"/>
              <a:t>When you fill in the online form and provide your email address the code ensures we match your email  to your child’s results record</a:t>
            </a:r>
            <a:r>
              <a:rPr lang="en-GB">
                <a:highlight>
                  <a:srgbClr val="FFFF00"/>
                </a:highlight>
              </a:rPr>
              <a:t> </a:t>
            </a:r>
            <a:endParaRPr/>
          </a:p>
          <a:p>
            <a:pPr indent="-228600" lvl="0" marL="228600" rtl="0" algn="l">
              <a:lnSpc>
                <a:spcPct val="80000"/>
              </a:lnSpc>
              <a:spcBef>
                <a:spcPts val="1800"/>
              </a:spcBef>
              <a:spcAft>
                <a:spcPts val="0"/>
              </a:spcAft>
              <a:buClr>
                <a:schemeClr val="dk1"/>
              </a:buClr>
              <a:buSzPts val="2800"/>
              <a:buChar char="•"/>
            </a:pPr>
            <a:r>
              <a:rPr b="1" lang="en-GB"/>
              <a:t>Results will be emailed to parents on 11 October!</a:t>
            </a:r>
            <a:endParaRPr/>
          </a:p>
          <a:p>
            <a:pPr indent="-50800" lvl="0" marL="228600" rtl="0" algn="l">
              <a:lnSpc>
                <a:spcPct val="80000"/>
              </a:lnSpc>
              <a:spcBef>
                <a:spcPts val="1800"/>
              </a:spcBef>
              <a:spcAft>
                <a:spcPts val="0"/>
              </a:spcAft>
              <a:buClr>
                <a:schemeClr val="dk1"/>
              </a:buClr>
              <a:buSzPts val="2800"/>
              <a:buNone/>
            </a:pPr>
            <a:r>
              <a:t/>
            </a:r>
            <a:endParaRPr>
              <a:highlight>
                <a:srgbClr val="FFFF00"/>
              </a:highlight>
            </a:endParaRPr>
          </a:p>
          <a:p>
            <a:pPr indent="-76200" lvl="0" marL="228600" rtl="0" algn="l">
              <a:lnSpc>
                <a:spcPct val="107000"/>
              </a:lnSpc>
              <a:spcBef>
                <a:spcPts val="1800"/>
              </a:spcBef>
              <a:spcAft>
                <a:spcPts val="0"/>
              </a:spcAft>
              <a:buClr>
                <a:schemeClr val="dk1"/>
              </a:buClr>
              <a:buSzPts val="2400"/>
              <a:buNone/>
            </a:pPr>
            <a:r>
              <a:t/>
            </a:r>
            <a:endParaRPr sz="2400">
              <a:highlight>
                <a:srgbClr val="FFFF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5"/>
          <p:cNvSpPr txBox="1"/>
          <p:nvPr>
            <p:ph type="title"/>
          </p:nvPr>
        </p:nvSpPr>
        <p:spPr>
          <a:xfrm>
            <a:off x="628650" y="365126"/>
            <a:ext cx="7886700" cy="116342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Results publication - 11 October (2) </a:t>
            </a:r>
            <a:endParaRPr sz="4000"/>
          </a:p>
        </p:txBody>
      </p:sp>
      <p:sp>
        <p:nvSpPr>
          <p:cNvPr id="416" name="Google Shape;416;p45"/>
          <p:cNvSpPr txBox="1"/>
          <p:nvPr>
            <p:ph idx="1" type="body"/>
          </p:nvPr>
        </p:nvSpPr>
        <p:spPr>
          <a:xfrm>
            <a:off x="628650" y="1690689"/>
            <a:ext cx="7886700" cy="44862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000"/>
              <a:buChar char="•"/>
            </a:pPr>
            <a:r>
              <a:rPr lang="en-GB" sz="3000"/>
              <a:t>If you do not provide an email address by the deadline then your child’s results email will be sent to your child’s primary school instead</a:t>
            </a:r>
            <a:endParaRPr/>
          </a:p>
          <a:p>
            <a:pPr indent="-228600" lvl="0" marL="228600" rtl="0" algn="l">
              <a:lnSpc>
                <a:spcPct val="90000"/>
              </a:lnSpc>
              <a:spcBef>
                <a:spcPts val="1000"/>
              </a:spcBef>
              <a:spcAft>
                <a:spcPts val="0"/>
              </a:spcAft>
              <a:buClr>
                <a:schemeClr val="dk1"/>
              </a:buClr>
              <a:buSzPts val="3000"/>
              <a:buChar char="•"/>
            </a:pPr>
            <a:r>
              <a:rPr lang="en-GB" sz="3000"/>
              <a:t>The primary school will forward that email to the email address they hold for you by the end of Monday 14 October (the next working day) </a:t>
            </a:r>
            <a:r>
              <a:rPr lang="en-GB" sz="3000">
                <a:solidFill>
                  <a:srgbClr val="9FC63B"/>
                </a:solidFill>
              </a:rPr>
              <a:t>OR</a:t>
            </a:r>
            <a:endParaRPr/>
          </a:p>
          <a:p>
            <a:pPr indent="-228600" lvl="0" marL="228600" rtl="0" algn="l">
              <a:lnSpc>
                <a:spcPct val="90000"/>
              </a:lnSpc>
              <a:spcBef>
                <a:spcPts val="1000"/>
              </a:spcBef>
              <a:spcAft>
                <a:spcPts val="0"/>
              </a:spcAft>
              <a:buClr>
                <a:schemeClr val="dk1"/>
              </a:buClr>
              <a:buSzPts val="3000"/>
              <a:buChar char="•"/>
            </a:pPr>
            <a:r>
              <a:rPr lang="en-GB" sz="3000"/>
              <a:t>You can collect a printed copy of the email from the school from the school office on Monday 14 October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Results publication - 11 October (3) </a:t>
            </a:r>
            <a:endParaRPr sz="4000"/>
          </a:p>
        </p:txBody>
      </p:sp>
      <p:sp>
        <p:nvSpPr>
          <p:cNvPr id="422" name="Google Shape;422;p46"/>
          <p:cNvSpPr txBox="1"/>
          <p:nvPr>
            <p:ph idx="1" type="body"/>
          </p:nvPr>
        </p:nvSpPr>
        <p:spPr>
          <a:xfrm>
            <a:off x="628650" y="1690689"/>
            <a:ext cx="7886700" cy="44862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sz="2800"/>
              <a:t>If your child attends a Partner school or has sat the test at a grammar school test centre, then we will send the result </a:t>
            </a:r>
            <a:r>
              <a:rPr b="1" lang="en-GB" sz="2800"/>
              <a:t>to the email address you used to register for the test on 11 October</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lang="en-GB" sz="2800"/>
              <a:t>All candidates: </a:t>
            </a:r>
            <a:endParaRPr/>
          </a:p>
          <a:p>
            <a:pPr indent="-228600" lvl="0" marL="228600" rtl="0" algn="l">
              <a:lnSpc>
                <a:spcPct val="90000"/>
              </a:lnSpc>
              <a:spcBef>
                <a:spcPts val="1000"/>
              </a:spcBef>
              <a:spcAft>
                <a:spcPts val="0"/>
              </a:spcAft>
              <a:buClr>
                <a:schemeClr val="dk1"/>
              </a:buClr>
              <a:buSzPts val="2800"/>
              <a:buChar char="•"/>
            </a:pPr>
            <a:r>
              <a:rPr lang="en-GB" sz="2800"/>
              <a:t>Contents are confidential to parent and child</a:t>
            </a:r>
            <a:endParaRPr/>
          </a:p>
          <a:p>
            <a:pPr indent="-228600" lvl="0" marL="228600" rtl="0" algn="l">
              <a:lnSpc>
                <a:spcPct val="90000"/>
              </a:lnSpc>
              <a:spcBef>
                <a:spcPts val="1000"/>
              </a:spcBef>
              <a:spcAft>
                <a:spcPts val="0"/>
              </a:spcAft>
              <a:buClr>
                <a:schemeClr val="dk1"/>
              </a:buClr>
              <a:buSzPts val="2800"/>
              <a:buChar char="•"/>
            </a:pPr>
            <a:r>
              <a:rPr lang="en-GB" sz="2800"/>
              <a:t>37% of children scored 121 or more in the 2024 entry test</a:t>
            </a:r>
            <a:endParaRPr sz="20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Pupil Premium Admissions</a:t>
            </a:r>
            <a:endParaRPr/>
          </a:p>
        </p:txBody>
      </p:sp>
      <p:sp>
        <p:nvSpPr>
          <p:cNvPr id="429" name="Google Shape;429;p47"/>
          <p:cNvSpPr txBox="1"/>
          <p:nvPr>
            <p:ph idx="1" type="body"/>
          </p:nvPr>
        </p:nvSpPr>
        <p:spPr>
          <a:xfrm>
            <a:off x="628650" y="1400537"/>
            <a:ext cx="7886700" cy="4776426"/>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7000"/>
              </a:lnSpc>
              <a:spcBef>
                <a:spcPts val="0"/>
              </a:spcBef>
              <a:spcAft>
                <a:spcPts val="0"/>
              </a:spcAft>
              <a:buClr>
                <a:schemeClr val="dk1"/>
              </a:buClr>
              <a:buSzPct val="100000"/>
              <a:buFont typeface="Noto Sans Symbols"/>
              <a:buChar char="∙"/>
            </a:pPr>
            <a:r>
              <a:rPr lang="en-GB"/>
              <a:t>For 2025, all grammar schools will reserve some school places for children in receipt of the pupil premium grant</a:t>
            </a:r>
            <a:endParaRPr/>
          </a:p>
          <a:p>
            <a:pPr indent="-342900" lvl="0" marL="342900" rtl="0" algn="l">
              <a:lnSpc>
                <a:spcPct val="107000"/>
              </a:lnSpc>
              <a:spcBef>
                <a:spcPts val="1000"/>
              </a:spcBef>
              <a:spcAft>
                <a:spcPts val="0"/>
              </a:spcAft>
              <a:buClr>
                <a:schemeClr val="dk1"/>
              </a:buClr>
              <a:buSzPct val="100000"/>
              <a:buFont typeface="Noto Sans Symbols"/>
              <a:buChar char="∙"/>
            </a:pPr>
            <a:r>
              <a:rPr lang="en-GB"/>
              <a:t>At each school some of these places are allocated to children who have not automatically qualified for a grammar school place</a:t>
            </a:r>
            <a:endParaRPr/>
          </a:p>
          <a:p>
            <a:pPr indent="-342900" lvl="0" marL="342900" rtl="0" algn="l">
              <a:lnSpc>
                <a:spcPct val="107000"/>
              </a:lnSpc>
              <a:spcBef>
                <a:spcPts val="1000"/>
              </a:spcBef>
              <a:spcAft>
                <a:spcPts val="0"/>
              </a:spcAft>
              <a:buClr>
                <a:schemeClr val="dk1"/>
              </a:buClr>
              <a:buSzPct val="100000"/>
              <a:buFont typeface="Noto Sans Symbols"/>
              <a:buChar char="∙"/>
            </a:pPr>
            <a:r>
              <a:rPr lang="en-GB"/>
              <a:t>Each school has decided upon the minimum STTS they will use for this rule</a:t>
            </a:r>
            <a:endParaRPr/>
          </a:p>
          <a:p>
            <a:pPr indent="-342900" lvl="0" marL="342900" rtl="0" algn="l">
              <a:lnSpc>
                <a:spcPct val="107000"/>
              </a:lnSpc>
              <a:spcBef>
                <a:spcPts val="1000"/>
              </a:spcBef>
              <a:spcAft>
                <a:spcPts val="0"/>
              </a:spcAft>
              <a:buClr>
                <a:schemeClr val="dk1"/>
              </a:buClr>
              <a:buSzPct val="100000"/>
              <a:buFont typeface="Noto Sans Symbols"/>
              <a:buChar char="∙"/>
            </a:pPr>
            <a:r>
              <a:rPr lang="en-GB"/>
              <a:t>Details can be found in individual grammar school admissions policies on their websites</a:t>
            </a:r>
            <a:endParaRPr/>
          </a:p>
          <a:p>
            <a:pPr indent="-342900" lvl="0" marL="342900" rtl="0" algn="l">
              <a:lnSpc>
                <a:spcPct val="107000"/>
              </a:lnSpc>
              <a:spcBef>
                <a:spcPts val="1000"/>
              </a:spcBef>
              <a:spcAft>
                <a:spcPts val="0"/>
              </a:spcAft>
              <a:buClr>
                <a:schemeClr val="dk1"/>
              </a:buClr>
              <a:buSzPct val="100000"/>
              <a:buFont typeface="Noto Sans Symbols"/>
              <a:buChar char="∙"/>
            </a:pPr>
            <a:r>
              <a:rPr lang="en-GB"/>
              <a:t>Parents need to write </a:t>
            </a:r>
            <a:r>
              <a:rPr b="1" lang="en-GB"/>
              <a:t>to the grammar school</a:t>
            </a:r>
            <a:r>
              <a:rPr lang="en-GB"/>
              <a:t>(s) providing evidence of their child’s pupil premium status and STT score by </a:t>
            </a:r>
            <a:r>
              <a:rPr b="1" lang="en-GB"/>
              <a:t>31 October 2024 </a:t>
            </a:r>
            <a:r>
              <a:rPr lang="en-GB"/>
              <a:t>if they want their child to be considered under these criteria</a:t>
            </a:r>
            <a:endParaRPr>
              <a:highlight>
                <a:srgbClr val="FFFF00"/>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What can I do if my child does not qualify for a grammar school place?</a:t>
            </a:r>
            <a:endParaRPr/>
          </a:p>
        </p:txBody>
      </p:sp>
      <p:sp>
        <p:nvSpPr>
          <p:cNvPr id="436" name="Google Shape;436;p4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If your child has not qualified and you think a grammar school would be appropriate you can either: </a:t>
            </a:r>
            <a:endParaRPr/>
          </a:p>
          <a:p>
            <a:pPr indent="0" lvl="1" marL="457200" rtl="0" algn="l">
              <a:lnSpc>
                <a:spcPct val="90000"/>
              </a:lnSpc>
              <a:spcBef>
                <a:spcPts val="500"/>
              </a:spcBef>
              <a:spcAft>
                <a:spcPts val="0"/>
              </a:spcAft>
              <a:buClr>
                <a:schemeClr val="dk1"/>
              </a:buClr>
              <a:buSzPct val="100000"/>
              <a:buNone/>
            </a:pPr>
            <a:r>
              <a:rPr lang="en-GB"/>
              <a:t>Ask for a Selection Review </a:t>
            </a:r>
            <a:endParaRPr/>
          </a:p>
          <a:p>
            <a:pPr indent="0" lvl="0" marL="0" rtl="0" algn="l">
              <a:lnSpc>
                <a:spcPct val="90000"/>
              </a:lnSpc>
              <a:spcBef>
                <a:spcPts val="1000"/>
              </a:spcBef>
              <a:spcAft>
                <a:spcPts val="0"/>
              </a:spcAft>
              <a:buClr>
                <a:srgbClr val="9FC63B"/>
              </a:buClr>
              <a:buSzPct val="100000"/>
              <a:buNone/>
            </a:pPr>
            <a:r>
              <a:rPr lang="en-GB">
                <a:solidFill>
                  <a:srgbClr val="9FC63B"/>
                </a:solidFill>
              </a:rPr>
              <a:t>OR</a:t>
            </a:r>
            <a:endParaRPr/>
          </a:p>
          <a:p>
            <a:pPr indent="0" lvl="1" marL="457200" rtl="0" algn="l">
              <a:lnSpc>
                <a:spcPct val="90000"/>
              </a:lnSpc>
              <a:spcBef>
                <a:spcPts val="500"/>
              </a:spcBef>
              <a:spcAft>
                <a:spcPts val="0"/>
              </a:spcAft>
              <a:buClr>
                <a:schemeClr val="dk1"/>
              </a:buClr>
              <a:buSzPct val="100000"/>
              <a:buNone/>
            </a:pPr>
            <a:r>
              <a:rPr lang="en-GB"/>
              <a:t>Just appeal for your preferred school(s)</a:t>
            </a:r>
            <a:endParaRPr/>
          </a:p>
          <a:p>
            <a:pPr indent="-228600" lvl="0" marL="228600" rtl="0" algn="l">
              <a:lnSpc>
                <a:spcPct val="90000"/>
              </a:lnSpc>
              <a:spcBef>
                <a:spcPts val="1000"/>
              </a:spcBef>
              <a:spcAft>
                <a:spcPts val="0"/>
              </a:spcAft>
              <a:buClr>
                <a:schemeClr val="dk1"/>
              </a:buClr>
              <a:buSzPct val="100000"/>
              <a:buChar char="•"/>
            </a:pPr>
            <a:r>
              <a:rPr lang="en-GB"/>
              <a:t>The Selection Review Panel can decide if a child is qualified, and that qualification counts for any preference grammar school so all your preferences  will be considered when the allocation is made </a:t>
            </a:r>
            <a:endParaRPr/>
          </a:p>
          <a:p>
            <a:pPr indent="-228600" lvl="0" marL="228600" rtl="0" algn="l">
              <a:lnSpc>
                <a:spcPct val="90000"/>
              </a:lnSpc>
              <a:spcBef>
                <a:spcPts val="1000"/>
              </a:spcBef>
              <a:spcAft>
                <a:spcPts val="0"/>
              </a:spcAft>
              <a:buClr>
                <a:schemeClr val="dk1"/>
              </a:buClr>
              <a:buSzPct val="100000"/>
              <a:buChar char="•"/>
            </a:pPr>
            <a:r>
              <a:rPr lang="en-GB" sz="2800"/>
              <a:t>If a child is qualified at appeal, the qualification is for the particular school only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Reasons for underperformance</a:t>
            </a:r>
            <a:endParaRPr/>
          </a:p>
        </p:txBody>
      </p:sp>
      <p:sp>
        <p:nvSpPr>
          <p:cNvPr id="443" name="Google Shape;443;p4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The grammar schools recognise that there may be circumstances that have impacted on a child’s performance in the test</a:t>
            </a:r>
            <a:endParaRPr/>
          </a:p>
          <a:p>
            <a:pPr indent="-228600" lvl="0" marL="228600" rtl="0" algn="l">
              <a:lnSpc>
                <a:spcPct val="90000"/>
              </a:lnSpc>
              <a:spcBef>
                <a:spcPts val="1000"/>
              </a:spcBef>
              <a:spcAft>
                <a:spcPts val="0"/>
              </a:spcAft>
              <a:buClr>
                <a:schemeClr val="dk1"/>
              </a:buClr>
              <a:buSzPts val="2800"/>
              <a:buChar char="•"/>
            </a:pPr>
            <a:r>
              <a:rPr lang="en-GB"/>
              <a:t>At Selection Review each child’s situation is considered individually</a:t>
            </a:r>
            <a:endParaRPr/>
          </a:p>
          <a:p>
            <a:pPr indent="-228600" lvl="0" marL="228600" rtl="0" algn="l">
              <a:lnSpc>
                <a:spcPct val="90000"/>
              </a:lnSpc>
              <a:spcBef>
                <a:spcPts val="1000"/>
              </a:spcBef>
              <a:spcAft>
                <a:spcPts val="0"/>
              </a:spcAft>
              <a:buClr>
                <a:schemeClr val="dk1"/>
              </a:buClr>
              <a:buSzPts val="2800"/>
              <a:buChar char="•"/>
            </a:pPr>
            <a:r>
              <a:rPr lang="en-GB"/>
              <a:t>The panel will look for evidence of both consistent educational ability and factors that may have affected a child’s performance in the Transfer Test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Selection Review Panel</a:t>
            </a:r>
            <a:endParaRPr/>
          </a:p>
        </p:txBody>
      </p:sp>
      <p:sp>
        <p:nvSpPr>
          <p:cNvPr id="450" name="Google Shape;450;p5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Panel sits December-January</a:t>
            </a:r>
            <a:endParaRPr/>
          </a:p>
          <a:p>
            <a:pPr indent="-228600" lvl="0" marL="228600" rtl="0" algn="l">
              <a:lnSpc>
                <a:spcPct val="90000"/>
              </a:lnSpc>
              <a:spcBef>
                <a:spcPts val="1000"/>
              </a:spcBef>
              <a:spcAft>
                <a:spcPts val="0"/>
              </a:spcAft>
              <a:buClr>
                <a:schemeClr val="dk1"/>
              </a:buClr>
              <a:buSzPts val="2800"/>
              <a:buChar char="•"/>
            </a:pPr>
            <a:r>
              <a:rPr lang="en-GB"/>
              <a:t>3 headteachers - two grammar, one primary</a:t>
            </a:r>
            <a:endParaRPr/>
          </a:p>
          <a:p>
            <a:pPr indent="-228600" lvl="0" marL="228600" rtl="0" algn="l">
              <a:lnSpc>
                <a:spcPct val="90000"/>
              </a:lnSpc>
              <a:spcBef>
                <a:spcPts val="1000"/>
              </a:spcBef>
              <a:spcAft>
                <a:spcPts val="0"/>
              </a:spcAft>
              <a:buClr>
                <a:schemeClr val="dk1"/>
              </a:buClr>
              <a:buSzPts val="2800"/>
              <a:buChar char="•"/>
            </a:pPr>
            <a:r>
              <a:rPr lang="en-GB"/>
              <a:t>Decision is included in 1 March allocation</a:t>
            </a:r>
            <a:endParaRPr/>
          </a:p>
          <a:p>
            <a:pPr indent="-228600" lvl="0" marL="228600" rtl="0" algn="l">
              <a:lnSpc>
                <a:spcPct val="90000"/>
              </a:lnSpc>
              <a:spcBef>
                <a:spcPts val="1000"/>
              </a:spcBef>
              <a:spcAft>
                <a:spcPts val="0"/>
              </a:spcAft>
              <a:buClr>
                <a:schemeClr val="dk1"/>
              </a:buClr>
              <a:buSzPts val="2800"/>
              <a:buChar char="•"/>
            </a:pPr>
            <a:r>
              <a:rPr lang="en-GB"/>
              <a:t>Decision applies to </a:t>
            </a:r>
            <a:r>
              <a:rPr lang="en-GB" u="sng"/>
              <a:t>all</a:t>
            </a:r>
            <a:r>
              <a:rPr lang="en-GB"/>
              <a:t> grammar schools</a:t>
            </a:r>
            <a:endParaRPr/>
          </a:p>
          <a:p>
            <a:pPr indent="-228600" lvl="0" marL="228600" rtl="0" algn="l">
              <a:lnSpc>
                <a:spcPct val="90000"/>
              </a:lnSpc>
              <a:spcBef>
                <a:spcPts val="1000"/>
              </a:spcBef>
              <a:spcAft>
                <a:spcPts val="0"/>
              </a:spcAft>
              <a:buClr>
                <a:schemeClr val="dk1"/>
              </a:buClr>
              <a:buSzPts val="2800"/>
              <a:buChar char="•"/>
            </a:pPr>
            <a:r>
              <a:rPr lang="en-GB"/>
              <a:t>At the end of the process and following Selection Reviews, 31.9% of the review cases qualified for grammar school in 2024 entry</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Non-qualified appeal for a grammar school place (after Selection Review)</a:t>
            </a:r>
            <a:endParaRPr/>
          </a:p>
        </p:txBody>
      </p:sp>
      <p:sp>
        <p:nvSpPr>
          <p:cNvPr id="457" name="Google Shape;457;p5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sz="3000"/>
              <a:t>When a case that has been to review is considered by the Independent Appeal Panel, parents will need to show that in their child’s case the Selection Review Panel decision was not ‘fair consistent and objective’ </a:t>
            </a:r>
            <a:endParaRPr/>
          </a:p>
          <a:p>
            <a:pPr indent="-228600" lvl="0" marL="228600" rtl="0" algn="l">
              <a:lnSpc>
                <a:spcPct val="90000"/>
              </a:lnSpc>
              <a:spcBef>
                <a:spcPts val="1000"/>
              </a:spcBef>
              <a:spcAft>
                <a:spcPts val="0"/>
              </a:spcAft>
              <a:buClr>
                <a:schemeClr val="dk1"/>
              </a:buClr>
              <a:buSzPct val="100000"/>
              <a:buChar char="•"/>
            </a:pPr>
            <a:r>
              <a:rPr lang="en-GB" sz="3000"/>
              <a:t>Only if they are successful, can they then put their full academic case to the Independent Appeal Panel </a:t>
            </a:r>
            <a:endParaRPr/>
          </a:p>
          <a:p>
            <a:pPr indent="-228600" lvl="0" marL="228600" rtl="0" algn="l">
              <a:lnSpc>
                <a:spcPct val="90000"/>
              </a:lnSpc>
              <a:spcBef>
                <a:spcPts val="1000"/>
              </a:spcBef>
              <a:spcAft>
                <a:spcPts val="0"/>
              </a:spcAft>
              <a:buClr>
                <a:schemeClr val="dk1"/>
              </a:buClr>
              <a:buSzPct val="100000"/>
              <a:buChar char="•"/>
            </a:pPr>
            <a:r>
              <a:rPr lang="en-GB" sz="3000"/>
              <a:t>If a child is qualified at appeal, the qualification is for the particular school only </a:t>
            </a:r>
            <a:endParaRPr/>
          </a:p>
          <a:p>
            <a:pPr indent="-228600" lvl="0" marL="228600" rtl="0" algn="l">
              <a:lnSpc>
                <a:spcPct val="90000"/>
              </a:lnSpc>
              <a:spcBef>
                <a:spcPts val="1000"/>
              </a:spcBef>
              <a:spcAft>
                <a:spcPts val="0"/>
              </a:spcAft>
              <a:buClr>
                <a:schemeClr val="dk1"/>
              </a:buClr>
              <a:buSzPct val="100000"/>
              <a:buChar char="•"/>
            </a:pPr>
            <a:r>
              <a:rPr lang="en-GB" sz="3000"/>
              <a:t>The appeal will happen in the summer term</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Non-qualified appeal for a grammar school place (without a Selection Review) </a:t>
            </a:r>
            <a:endParaRPr/>
          </a:p>
        </p:txBody>
      </p:sp>
      <p:sp>
        <p:nvSpPr>
          <p:cNvPr id="464" name="Google Shape;464;p5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It is possible to go straight to appeal without having asked for a Selection Review</a:t>
            </a:r>
            <a:endParaRPr/>
          </a:p>
          <a:p>
            <a:pPr indent="-228600" lvl="0" marL="228600" rtl="0" algn="l">
              <a:lnSpc>
                <a:spcPct val="90000"/>
              </a:lnSpc>
              <a:spcBef>
                <a:spcPts val="1000"/>
              </a:spcBef>
              <a:spcAft>
                <a:spcPts val="0"/>
              </a:spcAft>
              <a:buClr>
                <a:schemeClr val="dk1"/>
              </a:buClr>
              <a:buSzPts val="2800"/>
              <a:buChar char="•"/>
            </a:pPr>
            <a:r>
              <a:rPr lang="en-GB"/>
              <a:t>Appeals are heard after 1 March</a:t>
            </a:r>
            <a:endParaRPr/>
          </a:p>
          <a:p>
            <a:pPr indent="-228600" lvl="0" marL="228600" rtl="0" algn="l">
              <a:lnSpc>
                <a:spcPct val="90000"/>
              </a:lnSpc>
              <a:spcBef>
                <a:spcPts val="1000"/>
              </a:spcBef>
              <a:spcAft>
                <a:spcPts val="0"/>
              </a:spcAft>
              <a:buClr>
                <a:schemeClr val="dk1"/>
              </a:buClr>
              <a:buSzPts val="2800"/>
              <a:buChar char="•"/>
            </a:pPr>
            <a:r>
              <a:rPr lang="en-GB"/>
              <a:t>Most schools will already be full by then</a:t>
            </a:r>
            <a:endParaRPr/>
          </a:p>
          <a:p>
            <a:pPr indent="-228600" lvl="0" marL="228600" rtl="0" algn="l">
              <a:lnSpc>
                <a:spcPct val="90000"/>
              </a:lnSpc>
              <a:spcBef>
                <a:spcPts val="1000"/>
              </a:spcBef>
              <a:spcAft>
                <a:spcPts val="0"/>
              </a:spcAft>
              <a:buClr>
                <a:schemeClr val="dk1"/>
              </a:buClr>
              <a:buSzPts val="2800"/>
              <a:buChar char="•"/>
            </a:pPr>
            <a:r>
              <a:rPr lang="en-GB"/>
              <a:t>You would have to prove academic potential AND give reasons why you believe a place should be offered above Published Admission Number (PAN)</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latin typeface="Calibri"/>
                <a:ea typeface="Calibri"/>
                <a:cs typeface="Calibri"/>
                <a:sym typeface="Calibri"/>
              </a:rPr>
              <a:t>Key message! </a:t>
            </a:r>
            <a:endParaRPr b="1">
              <a:latin typeface="Calibri"/>
              <a:ea typeface="Calibri"/>
              <a:cs typeface="Calibri"/>
              <a:sym typeface="Calibri"/>
            </a:endParaRPr>
          </a:p>
        </p:txBody>
      </p:sp>
      <p:sp>
        <p:nvSpPr>
          <p:cNvPr id="151" name="Google Shape;151;p1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152" name="Google Shape;152;p17"/>
          <p:cNvSpPr/>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Apply on time: </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	by Midnight on 31 October – the deadline</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153" name="Google Shape;153;p1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154" name="Google Shape;154;p17"/>
          <p:cNvPicPr preferRelativeResize="0"/>
          <p:nvPr>
            <p:ph idx="4" type="body"/>
          </p:nvPr>
        </p:nvPicPr>
        <p:blipFill rotWithShape="1">
          <a:blip r:embed="rId3">
            <a:alphaModFix/>
          </a:blip>
          <a:srcRect b="0" l="0" r="0" t="0"/>
          <a:stretch/>
        </p:blipFill>
        <p:spPr>
          <a:xfrm>
            <a:off x="4629150" y="2889597"/>
            <a:ext cx="3887391" cy="2915543"/>
          </a:xfrm>
          <a:prstGeom prst="rect">
            <a:avLst/>
          </a:prstGeom>
          <a:solidFill>
            <a:schemeClr val="accent1"/>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More information</a:t>
            </a:r>
            <a:endParaRPr/>
          </a:p>
        </p:txBody>
      </p:sp>
      <p:sp>
        <p:nvSpPr>
          <p:cNvPr id="471" name="Google Shape;471;p53"/>
          <p:cNvSpPr txBox="1"/>
          <p:nvPr>
            <p:ph idx="1" type="body"/>
          </p:nvPr>
        </p:nvSpPr>
        <p:spPr>
          <a:xfrm>
            <a:off x="628650" y="1337481"/>
            <a:ext cx="7886700" cy="48394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400"/>
              <a:buChar char="•"/>
            </a:pPr>
            <a:r>
              <a:rPr lang="en-GB" sz="3400"/>
              <a:t>School websites</a:t>
            </a:r>
            <a:endParaRPr/>
          </a:p>
          <a:p>
            <a:pPr indent="-228600" lvl="0" marL="228600" rtl="0" algn="l">
              <a:lnSpc>
                <a:spcPct val="90000"/>
              </a:lnSpc>
              <a:spcBef>
                <a:spcPts val="1000"/>
              </a:spcBef>
              <a:spcAft>
                <a:spcPts val="0"/>
              </a:spcAft>
              <a:buClr>
                <a:schemeClr val="dk1"/>
              </a:buClr>
              <a:buSzPts val="3400"/>
              <a:buChar char="•"/>
            </a:pPr>
            <a:r>
              <a:rPr lang="en-GB" sz="3400"/>
              <a:t>TBGS website</a:t>
            </a:r>
            <a:endParaRPr/>
          </a:p>
          <a:p>
            <a:pPr indent="0" lvl="0" marL="0" rtl="0" algn="l">
              <a:lnSpc>
                <a:spcPct val="90000"/>
              </a:lnSpc>
              <a:spcBef>
                <a:spcPts val="1000"/>
              </a:spcBef>
              <a:spcAft>
                <a:spcPts val="0"/>
              </a:spcAft>
              <a:buClr>
                <a:srgbClr val="595959"/>
              </a:buClr>
              <a:buSzPts val="2200"/>
              <a:buNone/>
            </a:pPr>
            <a:r>
              <a:rPr lang="en-GB" sz="2200" u="sng">
                <a:solidFill>
                  <a:schemeClr val="hlink"/>
                </a:solidFill>
                <a:hlinkClick r:id="rId3"/>
              </a:rPr>
              <a:t>https://www.thebucksgrammarschools.org/</a:t>
            </a:r>
            <a:r>
              <a:rPr lang="en-GB" sz="2200">
                <a:solidFill>
                  <a:srgbClr val="595959"/>
                </a:solidFill>
              </a:rPr>
              <a:t> </a:t>
            </a:r>
            <a:endParaRPr/>
          </a:p>
          <a:p>
            <a:pPr indent="-228600" lvl="0" marL="228600" rtl="0" algn="l">
              <a:lnSpc>
                <a:spcPct val="90000"/>
              </a:lnSpc>
              <a:spcBef>
                <a:spcPts val="1000"/>
              </a:spcBef>
              <a:spcAft>
                <a:spcPts val="0"/>
              </a:spcAft>
              <a:buClr>
                <a:schemeClr val="dk1"/>
              </a:buClr>
              <a:buSzPts val="3400"/>
              <a:buChar char="•"/>
            </a:pPr>
            <a:r>
              <a:rPr lang="en-GB" sz="3400"/>
              <a:t>Buckinghamshire Council website</a:t>
            </a:r>
            <a:endParaRPr/>
          </a:p>
          <a:p>
            <a:pPr indent="-228600" lvl="0" marL="228600" rtl="0" algn="l">
              <a:lnSpc>
                <a:spcPct val="90000"/>
              </a:lnSpc>
              <a:spcBef>
                <a:spcPts val="1000"/>
              </a:spcBef>
              <a:spcAft>
                <a:spcPts val="0"/>
              </a:spcAft>
              <a:buClr>
                <a:schemeClr val="accent2"/>
              </a:buClr>
              <a:buSzPts val="2200"/>
              <a:buNone/>
            </a:pPr>
            <a:r>
              <a:rPr lang="en-GB" sz="2200" u="sng">
                <a:solidFill>
                  <a:schemeClr val="hlink"/>
                </a:solidFill>
                <a:hlinkClick r:id="rId4"/>
              </a:rPr>
              <a:t>https://www.buckinghamshire.gov.uk/schools-and-learning/schools-index/school-admissions/grammar-schools-and-transfer-testing-11/</a:t>
            </a:r>
            <a:r>
              <a:rPr lang="en-GB" sz="2200">
                <a:solidFill>
                  <a:schemeClr val="accent2"/>
                </a:solidFill>
              </a:rPr>
              <a:t> </a:t>
            </a:r>
            <a:endParaRPr/>
          </a:p>
          <a:p>
            <a:pPr indent="-228600" lvl="0" marL="228600" rtl="0" algn="l">
              <a:lnSpc>
                <a:spcPct val="90000"/>
              </a:lnSpc>
              <a:spcBef>
                <a:spcPts val="1000"/>
              </a:spcBef>
              <a:spcAft>
                <a:spcPts val="0"/>
              </a:spcAft>
              <a:buClr>
                <a:schemeClr val="dk1"/>
              </a:buClr>
              <a:buSzPts val="3400"/>
              <a:buChar char="•"/>
            </a:pPr>
            <a:r>
              <a:rPr lang="en-GB" sz="3400"/>
              <a:t>School open event dates</a:t>
            </a:r>
            <a:r>
              <a:rPr lang="en-GB" sz="2900"/>
              <a:t> - </a:t>
            </a:r>
            <a:r>
              <a:rPr lang="en-GB" sz="2400"/>
              <a:t>See School Directory in ‘Find My Child a School Place’</a:t>
            </a:r>
            <a:endParaRPr/>
          </a:p>
          <a:p>
            <a:pPr indent="0" lvl="0" marL="0" rtl="0" algn="l">
              <a:lnSpc>
                <a:spcPct val="90000"/>
              </a:lnSpc>
              <a:spcBef>
                <a:spcPts val="1000"/>
              </a:spcBef>
              <a:spcAft>
                <a:spcPts val="0"/>
              </a:spcAft>
              <a:buClr>
                <a:srgbClr val="1B29AB"/>
              </a:buClr>
              <a:buSzPts val="2000"/>
              <a:buNone/>
            </a:pPr>
            <a:r>
              <a:rPr lang="en-GB" sz="2000" u="sng">
                <a:solidFill>
                  <a:schemeClr val="hlink"/>
                </a:solidFill>
                <a:hlinkClick r:id="rId5"/>
              </a:rPr>
              <a:t>https://schools.buckinghamshire.gov.uk/school-admissions/schools</a:t>
            </a:r>
            <a:r>
              <a:rPr lang="en-GB" sz="2000">
                <a:solidFill>
                  <a:srgbClr val="1B29AB"/>
                </a:solidFill>
              </a:rPr>
              <a:t> </a:t>
            </a:r>
            <a:endParaRPr/>
          </a:p>
          <a:p>
            <a:pPr indent="-228600" lvl="0" marL="228600" rtl="0" algn="l">
              <a:lnSpc>
                <a:spcPct val="90000"/>
              </a:lnSpc>
              <a:spcBef>
                <a:spcPts val="1000"/>
              </a:spcBef>
              <a:spcAft>
                <a:spcPts val="0"/>
              </a:spcAft>
              <a:buClr>
                <a:schemeClr val="dk1"/>
              </a:buClr>
              <a:buSzPts val="2900"/>
              <a:buNone/>
            </a:pPr>
            <a:r>
              <a:t/>
            </a:r>
            <a:endParaRPr sz="29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How to contact the Admissions Team</a:t>
            </a:r>
            <a:endParaRPr/>
          </a:p>
        </p:txBody>
      </p:sp>
      <p:sp>
        <p:nvSpPr>
          <p:cNvPr id="478" name="Google Shape;478;p5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GB"/>
              <a:t>Our website: </a:t>
            </a:r>
            <a:endParaRPr/>
          </a:p>
          <a:p>
            <a:pPr indent="0" lvl="0" marL="0" rtl="0" algn="l">
              <a:lnSpc>
                <a:spcPct val="90000"/>
              </a:lnSpc>
              <a:spcBef>
                <a:spcPts val="1000"/>
              </a:spcBef>
              <a:spcAft>
                <a:spcPts val="0"/>
              </a:spcAft>
              <a:buClr>
                <a:srgbClr val="FF0000"/>
              </a:buClr>
              <a:buSzPts val="2400"/>
              <a:buFont typeface="Calibri"/>
              <a:buNone/>
            </a:pPr>
            <a:r>
              <a:rPr lang="en-GB" sz="2400" u="sng">
                <a:solidFill>
                  <a:schemeClr val="hlink"/>
                </a:solidFill>
                <a:hlinkClick r:id="rId3"/>
              </a:rPr>
              <a:t>www.buckinghamshire.gov.uk/schools-and-learning/</a:t>
            </a:r>
            <a:r>
              <a:rPr lang="en-GB" sz="2400">
                <a:solidFill>
                  <a:srgbClr val="FF0000"/>
                </a:solidFill>
              </a:rPr>
              <a:t> </a:t>
            </a:r>
            <a:endParaRPr/>
          </a:p>
          <a:p>
            <a:pPr indent="0" lvl="0" marL="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Font typeface="Calibri"/>
              <a:buNone/>
            </a:pPr>
            <a:r>
              <a:rPr lang="en-GB"/>
              <a:t>Fill in the ‘Contact Us’ form:</a:t>
            </a:r>
            <a:endParaRPr/>
          </a:p>
          <a:p>
            <a:pPr indent="0" lvl="0" marL="0" rtl="0" algn="l">
              <a:lnSpc>
                <a:spcPct val="90000"/>
              </a:lnSpc>
              <a:spcBef>
                <a:spcPts val="1000"/>
              </a:spcBef>
              <a:spcAft>
                <a:spcPts val="0"/>
              </a:spcAft>
              <a:buClr>
                <a:schemeClr val="dk1"/>
              </a:buClr>
              <a:buSzPts val="2400"/>
              <a:buNone/>
            </a:pPr>
            <a:r>
              <a:rPr lang="en-GB" sz="2400" u="sng">
                <a:solidFill>
                  <a:schemeClr val="hlink"/>
                </a:solidFill>
                <a:hlinkClick r:id="rId4"/>
              </a:rPr>
              <a:t>www.buckinghamshire.gov.uk/admissions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How to apply for a school place online</a:t>
            </a:r>
            <a:endParaRPr/>
          </a:p>
        </p:txBody>
      </p:sp>
      <p:grpSp>
        <p:nvGrpSpPr>
          <p:cNvPr id="161" name="Google Shape;161;p18"/>
          <p:cNvGrpSpPr/>
          <p:nvPr/>
        </p:nvGrpSpPr>
        <p:grpSpPr>
          <a:xfrm>
            <a:off x="628650" y="1826156"/>
            <a:ext cx="7886700" cy="4350274"/>
            <a:chOff x="0" y="531"/>
            <a:chExt cx="7886700" cy="4350274"/>
          </a:xfrm>
        </p:grpSpPr>
        <p:sp>
          <p:nvSpPr>
            <p:cNvPr id="162" name="Google Shape;162;p18"/>
            <p:cNvSpPr/>
            <p:nvPr/>
          </p:nvSpPr>
          <p:spPr>
            <a:xfrm>
              <a:off x="0" y="531"/>
              <a:ext cx="78867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a:off x="375988" y="280191"/>
              <a:ext cx="683614" cy="68361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p:nvPr/>
          </p:nvSpPr>
          <p:spPr>
            <a:xfrm>
              <a:off x="1435590" y="531"/>
              <a:ext cx="64511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txBox="1"/>
            <p:nvPr/>
          </p:nvSpPr>
          <p:spPr>
            <a:xfrm>
              <a:off x="1435590" y="531"/>
              <a:ext cx="64511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2100"/>
                <a:buFont typeface="Calibri"/>
                <a:buNone/>
              </a:pPr>
              <a:r>
                <a:rPr lang="en-GB" sz="2100">
                  <a:solidFill>
                    <a:schemeClr val="dk1"/>
                  </a:solidFill>
                  <a:latin typeface="Calibri"/>
                  <a:ea typeface="Calibri"/>
                  <a:cs typeface="Calibri"/>
                  <a:sym typeface="Calibri"/>
                </a:rPr>
                <a:t>If you live in Buckinghamshire, visit </a:t>
              </a:r>
              <a:r>
                <a:rPr lang="en-GB" sz="2100" u="sng">
                  <a:solidFill>
                    <a:schemeClr val="hlink"/>
                  </a:solidFill>
                  <a:latin typeface="Calibri"/>
                  <a:ea typeface="Calibri"/>
                  <a:cs typeface="Calibri"/>
                  <a:sym typeface="Calibri"/>
                  <a:hlinkClick r:id="rId4"/>
                </a:rPr>
                <a:t>www.buckinghamshire.gov.uk/admissions</a:t>
              </a:r>
              <a:r>
                <a:rPr lang="en-GB" sz="2100" u="sng">
                  <a:solidFill>
                    <a:schemeClr val="dk1"/>
                  </a:solidFill>
                  <a:latin typeface="Calibri"/>
                  <a:ea typeface="Calibri"/>
                  <a:cs typeface="Calibri"/>
                  <a:sym typeface="Calibri"/>
                </a:rPr>
                <a:t> </a:t>
              </a:r>
              <a:r>
                <a:rPr lang="en-GB" sz="2100">
                  <a:solidFill>
                    <a:schemeClr val="dk1"/>
                  </a:solidFill>
                  <a:latin typeface="Calibri"/>
                  <a:ea typeface="Calibri"/>
                  <a:cs typeface="Calibri"/>
                  <a:sym typeface="Calibri"/>
                </a:rPr>
                <a:t>between 10 September and 31 October 2024</a:t>
              </a:r>
              <a:endParaRPr sz="2100">
                <a:solidFill>
                  <a:schemeClr val="dk1"/>
                </a:solidFill>
                <a:latin typeface="Calibri"/>
                <a:ea typeface="Calibri"/>
                <a:cs typeface="Calibri"/>
                <a:sym typeface="Calibri"/>
              </a:endParaRPr>
            </a:p>
          </p:txBody>
        </p:sp>
        <p:sp>
          <p:nvSpPr>
            <p:cNvPr id="166" name="Google Shape;166;p18"/>
            <p:cNvSpPr/>
            <p:nvPr/>
          </p:nvSpPr>
          <p:spPr>
            <a:xfrm>
              <a:off x="0" y="1554201"/>
              <a:ext cx="78867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p:nvPr/>
          </p:nvSpPr>
          <p:spPr>
            <a:xfrm>
              <a:off x="375988" y="1833861"/>
              <a:ext cx="683614" cy="683614"/>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1435590" y="1554201"/>
              <a:ext cx="64511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txBox="1"/>
            <p:nvPr/>
          </p:nvSpPr>
          <p:spPr>
            <a:xfrm>
              <a:off x="1435590" y="1554201"/>
              <a:ext cx="64511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2100"/>
                <a:buFont typeface="Calibri"/>
                <a:buNone/>
              </a:pPr>
              <a:r>
                <a:rPr lang="en-GB" sz="2100">
                  <a:solidFill>
                    <a:schemeClr val="dk1"/>
                  </a:solidFill>
                  <a:latin typeface="Calibri"/>
                  <a:ea typeface="Calibri"/>
                  <a:cs typeface="Calibri"/>
                  <a:sym typeface="Calibri"/>
                </a:rPr>
                <a:t>If you live elsewhere apply via your own LA’s website</a:t>
              </a:r>
              <a:endParaRPr sz="2100">
                <a:solidFill>
                  <a:schemeClr val="dk1"/>
                </a:solidFill>
                <a:latin typeface="Calibri"/>
                <a:ea typeface="Calibri"/>
                <a:cs typeface="Calibri"/>
                <a:sym typeface="Calibri"/>
              </a:endParaRPr>
            </a:p>
          </p:txBody>
        </p:sp>
        <p:sp>
          <p:nvSpPr>
            <p:cNvPr id="170" name="Google Shape;170;p18"/>
            <p:cNvSpPr/>
            <p:nvPr/>
          </p:nvSpPr>
          <p:spPr>
            <a:xfrm>
              <a:off x="0" y="3107870"/>
              <a:ext cx="7886700" cy="1242935"/>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a:off x="375988" y="3387531"/>
              <a:ext cx="683614" cy="683614"/>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1435590" y="3107870"/>
              <a:ext cx="6451109" cy="12429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txBox="1"/>
            <p:nvPr/>
          </p:nvSpPr>
          <p:spPr>
            <a:xfrm>
              <a:off x="1435590" y="3107870"/>
              <a:ext cx="6451109" cy="1242935"/>
            </a:xfrm>
            <a:prstGeom prst="rect">
              <a:avLst/>
            </a:prstGeom>
            <a:noFill/>
            <a:ln>
              <a:noFill/>
            </a:ln>
          </p:spPr>
          <p:txBody>
            <a:bodyPr anchorCtr="0" anchor="ctr" bIns="131525" lIns="131525" spcFirstLastPara="1" rIns="131525" wrap="square" tIns="131525">
              <a:noAutofit/>
            </a:bodyPr>
            <a:lstStyle/>
            <a:p>
              <a:pPr indent="0" lvl="0" marL="0" marR="0" rtl="0" algn="l">
                <a:lnSpc>
                  <a:spcPct val="100000"/>
                </a:lnSpc>
                <a:spcBef>
                  <a:spcPts val="0"/>
                </a:spcBef>
                <a:spcAft>
                  <a:spcPts val="0"/>
                </a:spcAft>
                <a:buClr>
                  <a:schemeClr val="dk1"/>
                </a:buClr>
                <a:buSzPts val="2100"/>
                <a:buFont typeface="Calibri"/>
                <a:buNone/>
              </a:pPr>
              <a:r>
                <a:rPr lang="en-GB" sz="2100">
                  <a:solidFill>
                    <a:schemeClr val="dk1"/>
                  </a:solidFill>
                  <a:latin typeface="Calibri"/>
                  <a:ea typeface="Calibri"/>
                  <a:cs typeface="Calibri"/>
                  <a:sym typeface="Calibri"/>
                </a:rPr>
                <a:t>All you need is an email address</a:t>
              </a:r>
              <a:endParaRPr sz="21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Applying online is easy</a:t>
            </a:r>
            <a:endParaRPr/>
          </a:p>
        </p:txBody>
      </p:sp>
      <p:grpSp>
        <p:nvGrpSpPr>
          <p:cNvPr id="180" name="Google Shape;180;p19"/>
          <p:cNvGrpSpPr/>
          <p:nvPr/>
        </p:nvGrpSpPr>
        <p:grpSpPr>
          <a:xfrm>
            <a:off x="634695" y="2374026"/>
            <a:ext cx="7874608" cy="3254534"/>
            <a:chOff x="6045" y="548401"/>
            <a:chExt cx="7874608" cy="3254534"/>
          </a:xfrm>
        </p:grpSpPr>
        <p:sp>
          <p:nvSpPr>
            <p:cNvPr id="181" name="Google Shape;181;p19"/>
            <p:cNvSpPr/>
            <p:nvPr/>
          </p:nvSpPr>
          <p:spPr>
            <a:xfrm>
              <a:off x="2280144" y="1185451"/>
              <a:ext cx="492856" cy="91440"/>
            </a:xfrm>
            <a:custGeom>
              <a:rect b="b" l="l" r="r" t="t"/>
              <a:pathLst>
                <a:path extrusionOk="0" h="120000" w="120000">
                  <a:moveTo>
                    <a:pt x="0" y="60000"/>
                  </a:moveTo>
                  <a:lnTo>
                    <a:pt x="120000" y="60000"/>
                  </a:lnTo>
                </a:path>
              </a:pathLst>
            </a:custGeom>
            <a:noFill/>
            <a:ln cap="flat" cmpd="sng" w="9525">
              <a:solidFill>
                <a:srgbClr val="4372C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txBox="1"/>
            <p:nvPr/>
          </p:nvSpPr>
          <p:spPr>
            <a:xfrm>
              <a:off x="2513486" y="1228553"/>
              <a:ext cx="26172" cy="523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183" name="Google Shape;183;p19"/>
            <p:cNvSpPr/>
            <p:nvPr/>
          </p:nvSpPr>
          <p:spPr>
            <a:xfrm>
              <a:off x="6045" y="548401"/>
              <a:ext cx="2275898" cy="1365538"/>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txBox="1"/>
            <p:nvPr/>
          </p:nvSpPr>
          <p:spPr>
            <a:xfrm>
              <a:off x="6045" y="548401"/>
              <a:ext cx="2275898" cy="1365538"/>
            </a:xfrm>
            <a:prstGeom prst="rect">
              <a:avLst/>
            </a:prstGeom>
            <a:noFill/>
            <a:ln>
              <a:noFill/>
            </a:ln>
          </p:spPr>
          <p:txBody>
            <a:bodyPr anchorCtr="0" anchor="ctr" bIns="117050" lIns="111500" spcFirstLastPara="1" rIns="111500" wrap="square" tIns="117050">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You can apply on your phone, iPad or laptop</a:t>
              </a:r>
              <a:endParaRPr sz="1900">
                <a:solidFill>
                  <a:schemeClr val="lt1"/>
                </a:solidFill>
                <a:latin typeface="Calibri"/>
                <a:ea typeface="Calibri"/>
                <a:cs typeface="Calibri"/>
                <a:sym typeface="Calibri"/>
              </a:endParaRPr>
            </a:p>
          </p:txBody>
        </p:sp>
        <p:sp>
          <p:nvSpPr>
            <p:cNvPr id="185" name="Google Shape;185;p19"/>
            <p:cNvSpPr/>
            <p:nvPr/>
          </p:nvSpPr>
          <p:spPr>
            <a:xfrm>
              <a:off x="5079499" y="1185451"/>
              <a:ext cx="492856" cy="91440"/>
            </a:xfrm>
            <a:custGeom>
              <a:rect b="b" l="l" r="r" t="t"/>
              <a:pathLst>
                <a:path extrusionOk="0" h="120000" w="120000">
                  <a:moveTo>
                    <a:pt x="0" y="60000"/>
                  </a:moveTo>
                  <a:lnTo>
                    <a:pt x="120000" y="60000"/>
                  </a:lnTo>
                </a:path>
              </a:pathLst>
            </a:custGeom>
            <a:noFill/>
            <a:ln cap="flat" cmpd="sng" w="9525">
              <a:solidFill>
                <a:srgbClr val="4372C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txBox="1"/>
            <p:nvPr/>
          </p:nvSpPr>
          <p:spPr>
            <a:xfrm>
              <a:off x="5312841" y="1228553"/>
              <a:ext cx="26172" cy="523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187" name="Google Shape;187;p19"/>
            <p:cNvSpPr/>
            <p:nvPr/>
          </p:nvSpPr>
          <p:spPr>
            <a:xfrm>
              <a:off x="2805400" y="548401"/>
              <a:ext cx="2275898" cy="1365538"/>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txBox="1"/>
            <p:nvPr/>
          </p:nvSpPr>
          <p:spPr>
            <a:xfrm>
              <a:off x="2805400" y="548401"/>
              <a:ext cx="2275898" cy="1365538"/>
            </a:xfrm>
            <a:prstGeom prst="rect">
              <a:avLst/>
            </a:prstGeom>
            <a:noFill/>
            <a:ln>
              <a:noFill/>
            </a:ln>
          </p:spPr>
          <p:txBody>
            <a:bodyPr anchorCtr="0" anchor="ctr" bIns="117050" lIns="111500" spcFirstLastPara="1" rIns="111500" wrap="square" tIns="117050">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Make a note of which email account and password you have used!</a:t>
              </a:r>
              <a:endParaRPr sz="1900">
                <a:solidFill>
                  <a:schemeClr val="lt1"/>
                </a:solidFill>
                <a:latin typeface="Calibri"/>
                <a:ea typeface="Calibri"/>
                <a:cs typeface="Calibri"/>
                <a:sym typeface="Calibri"/>
              </a:endParaRPr>
            </a:p>
          </p:txBody>
        </p:sp>
        <p:sp>
          <p:nvSpPr>
            <p:cNvPr id="189" name="Google Shape;189;p19"/>
            <p:cNvSpPr/>
            <p:nvPr/>
          </p:nvSpPr>
          <p:spPr>
            <a:xfrm>
              <a:off x="1143995" y="1912140"/>
              <a:ext cx="5598709" cy="492856"/>
            </a:xfrm>
            <a:custGeom>
              <a:rect b="b" l="l" r="r" t="t"/>
              <a:pathLst>
                <a:path extrusionOk="0" h="120000" w="120000">
                  <a:moveTo>
                    <a:pt x="120000" y="0"/>
                  </a:moveTo>
                  <a:lnTo>
                    <a:pt x="120000" y="64163"/>
                  </a:lnTo>
                  <a:lnTo>
                    <a:pt x="0" y="64163"/>
                  </a:lnTo>
                  <a:lnTo>
                    <a:pt x="0" y="120000"/>
                  </a:lnTo>
                </a:path>
              </a:pathLst>
            </a:custGeom>
            <a:noFill/>
            <a:ln cap="flat" cmpd="sng" w="9525">
              <a:solidFill>
                <a:srgbClr val="4372C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txBox="1"/>
            <p:nvPr/>
          </p:nvSpPr>
          <p:spPr>
            <a:xfrm>
              <a:off x="3802771" y="2155951"/>
              <a:ext cx="281156" cy="523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191" name="Google Shape;191;p19"/>
            <p:cNvSpPr/>
            <p:nvPr/>
          </p:nvSpPr>
          <p:spPr>
            <a:xfrm>
              <a:off x="5604755" y="548401"/>
              <a:ext cx="2275898" cy="1365538"/>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txBox="1"/>
            <p:nvPr/>
          </p:nvSpPr>
          <p:spPr>
            <a:xfrm>
              <a:off x="5604755" y="548401"/>
              <a:ext cx="2275898" cy="1365538"/>
            </a:xfrm>
            <a:prstGeom prst="rect">
              <a:avLst/>
            </a:prstGeom>
            <a:noFill/>
            <a:ln>
              <a:noFill/>
            </a:ln>
          </p:spPr>
          <p:txBody>
            <a:bodyPr anchorCtr="0" anchor="ctr" bIns="117050" lIns="111500" spcFirstLastPara="1" rIns="111500" wrap="square" tIns="117050">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Use an email address that you know you can access even if not in work</a:t>
              </a:r>
              <a:endParaRPr sz="1900">
                <a:solidFill>
                  <a:schemeClr val="lt1"/>
                </a:solidFill>
                <a:latin typeface="Calibri"/>
                <a:ea typeface="Calibri"/>
                <a:cs typeface="Calibri"/>
                <a:sym typeface="Calibri"/>
              </a:endParaRPr>
            </a:p>
          </p:txBody>
        </p:sp>
        <p:sp>
          <p:nvSpPr>
            <p:cNvPr id="193" name="Google Shape;193;p19"/>
            <p:cNvSpPr/>
            <p:nvPr/>
          </p:nvSpPr>
          <p:spPr>
            <a:xfrm>
              <a:off x="2280144" y="3074446"/>
              <a:ext cx="492856" cy="91440"/>
            </a:xfrm>
            <a:custGeom>
              <a:rect b="b" l="l" r="r" t="t"/>
              <a:pathLst>
                <a:path extrusionOk="0" h="120000" w="120000">
                  <a:moveTo>
                    <a:pt x="0" y="60000"/>
                  </a:moveTo>
                  <a:lnTo>
                    <a:pt x="120000" y="60000"/>
                  </a:lnTo>
                </a:path>
              </a:pathLst>
            </a:custGeom>
            <a:noFill/>
            <a:ln cap="flat" cmpd="sng" w="9525">
              <a:solidFill>
                <a:srgbClr val="4372C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txBox="1"/>
            <p:nvPr/>
          </p:nvSpPr>
          <p:spPr>
            <a:xfrm>
              <a:off x="2513486" y="3117549"/>
              <a:ext cx="26172" cy="523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195" name="Google Shape;195;p19"/>
            <p:cNvSpPr/>
            <p:nvPr/>
          </p:nvSpPr>
          <p:spPr>
            <a:xfrm>
              <a:off x="6045" y="2437397"/>
              <a:ext cx="2275898" cy="1365538"/>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txBox="1"/>
            <p:nvPr/>
          </p:nvSpPr>
          <p:spPr>
            <a:xfrm>
              <a:off x="6045" y="2437397"/>
              <a:ext cx="2275898" cy="1365538"/>
            </a:xfrm>
            <a:prstGeom prst="rect">
              <a:avLst/>
            </a:prstGeom>
            <a:noFill/>
            <a:ln>
              <a:noFill/>
            </a:ln>
          </p:spPr>
          <p:txBody>
            <a:bodyPr anchorCtr="0" anchor="ctr" bIns="117050" lIns="111500" spcFirstLastPara="1" rIns="111500" wrap="square" tIns="117050">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You will be reminded if an application has not been submitted</a:t>
              </a:r>
              <a:endParaRPr sz="1900">
                <a:solidFill>
                  <a:schemeClr val="lt1"/>
                </a:solidFill>
                <a:latin typeface="Calibri"/>
                <a:ea typeface="Calibri"/>
                <a:cs typeface="Calibri"/>
                <a:sym typeface="Calibri"/>
              </a:endParaRPr>
            </a:p>
          </p:txBody>
        </p:sp>
        <p:sp>
          <p:nvSpPr>
            <p:cNvPr id="197" name="Google Shape;197;p19"/>
            <p:cNvSpPr/>
            <p:nvPr/>
          </p:nvSpPr>
          <p:spPr>
            <a:xfrm>
              <a:off x="5079499" y="3074446"/>
              <a:ext cx="492856" cy="91440"/>
            </a:xfrm>
            <a:custGeom>
              <a:rect b="b" l="l" r="r" t="t"/>
              <a:pathLst>
                <a:path extrusionOk="0" h="120000" w="120000">
                  <a:moveTo>
                    <a:pt x="0" y="60000"/>
                  </a:moveTo>
                  <a:lnTo>
                    <a:pt x="120000" y="60000"/>
                  </a:lnTo>
                </a:path>
              </a:pathLst>
            </a:custGeom>
            <a:noFill/>
            <a:ln cap="flat" cmpd="sng" w="9525">
              <a:solidFill>
                <a:srgbClr val="4372C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txBox="1"/>
            <p:nvPr/>
          </p:nvSpPr>
          <p:spPr>
            <a:xfrm>
              <a:off x="5312841" y="3117549"/>
              <a:ext cx="26172" cy="523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199" name="Google Shape;199;p19"/>
            <p:cNvSpPr/>
            <p:nvPr/>
          </p:nvSpPr>
          <p:spPr>
            <a:xfrm>
              <a:off x="2805400" y="2437397"/>
              <a:ext cx="2275898" cy="1365538"/>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txBox="1"/>
            <p:nvPr/>
          </p:nvSpPr>
          <p:spPr>
            <a:xfrm>
              <a:off x="2805400" y="2437397"/>
              <a:ext cx="2275898" cy="1365538"/>
            </a:xfrm>
            <a:prstGeom prst="rect">
              <a:avLst/>
            </a:prstGeom>
            <a:noFill/>
            <a:ln>
              <a:noFill/>
            </a:ln>
          </p:spPr>
          <p:txBody>
            <a:bodyPr anchorCtr="0" anchor="ctr" bIns="117050" lIns="111500" spcFirstLastPara="1" rIns="111500" wrap="square" tIns="117050">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You can accept the place online</a:t>
              </a:r>
              <a:endParaRPr sz="1900">
                <a:solidFill>
                  <a:schemeClr val="lt1"/>
                </a:solidFill>
                <a:latin typeface="Calibri"/>
                <a:ea typeface="Calibri"/>
                <a:cs typeface="Calibri"/>
                <a:sym typeface="Calibri"/>
              </a:endParaRPr>
            </a:p>
          </p:txBody>
        </p:sp>
        <p:sp>
          <p:nvSpPr>
            <p:cNvPr id="201" name="Google Shape;201;p19"/>
            <p:cNvSpPr/>
            <p:nvPr/>
          </p:nvSpPr>
          <p:spPr>
            <a:xfrm>
              <a:off x="5604755" y="2437397"/>
              <a:ext cx="2275898" cy="1365538"/>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txBox="1"/>
            <p:nvPr/>
          </p:nvSpPr>
          <p:spPr>
            <a:xfrm>
              <a:off x="5604755" y="2437397"/>
              <a:ext cx="2275898" cy="1365538"/>
            </a:xfrm>
            <a:prstGeom prst="rect">
              <a:avLst/>
            </a:prstGeom>
            <a:noFill/>
            <a:ln>
              <a:noFill/>
            </a:ln>
          </p:spPr>
          <p:txBody>
            <a:bodyPr anchorCtr="0" anchor="ctr" bIns="117050" lIns="111500" spcFirstLastPara="1" rIns="111500" wrap="square" tIns="117050">
              <a:noAutofit/>
            </a:bodyPr>
            <a:lstStyle/>
            <a:p>
              <a:pPr indent="0" lvl="0" marL="0" marR="0" rtl="0" algn="ctr">
                <a:lnSpc>
                  <a:spcPct val="90000"/>
                </a:lnSpc>
                <a:spcBef>
                  <a:spcPts val="0"/>
                </a:spcBef>
                <a:spcAft>
                  <a:spcPts val="0"/>
                </a:spcAft>
                <a:buClr>
                  <a:schemeClr val="lt1"/>
                </a:buClr>
                <a:buSzPts val="1900"/>
                <a:buFont typeface="Calibri"/>
                <a:buNone/>
              </a:pPr>
              <a:r>
                <a:rPr lang="en-GB" sz="1900">
                  <a:solidFill>
                    <a:schemeClr val="lt1"/>
                  </a:solidFill>
                  <a:latin typeface="Calibri"/>
                  <a:ea typeface="Calibri"/>
                  <a:cs typeface="Calibri"/>
                  <a:sym typeface="Calibri"/>
                </a:rPr>
                <a:t>You will see the outcome of all school preferences</a:t>
              </a:r>
              <a:endParaRPr sz="19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Making an application</a:t>
            </a:r>
            <a:endParaRPr/>
          </a:p>
        </p:txBody>
      </p:sp>
      <p:sp>
        <p:nvSpPr>
          <p:cNvPr id="209" name="Google Shape;209;p2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t/>
            </a:r>
            <a:endParaRPr sz="2400"/>
          </a:p>
          <a:p>
            <a:pPr indent="0" lvl="0" marL="0" rtl="0" algn="l">
              <a:lnSpc>
                <a:spcPct val="90000"/>
              </a:lnSpc>
              <a:spcBef>
                <a:spcPts val="1000"/>
              </a:spcBef>
              <a:spcAft>
                <a:spcPts val="0"/>
              </a:spcAft>
              <a:buClr>
                <a:schemeClr val="dk1"/>
              </a:buClr>
              <a:buSzPct val="100000"/>
              <a:buNone/>
            </a:pPr>
            <a:r>
              <a:rPr lang="en-GB" sz="2400"/>
              <a:t>When you apply online you can:</a:t>
            </a:r>
            <a:endParaRPr/>
          </a:p>
          <a:p>
            <a:pPr indent="0" lvl="0" marL="0" rtl="0" algn="l">
              <a:lnSpc>
                <a:spcPct val="90000"/>
              </a:lnSpc>
              <a:spcBef>
                <a:spcPts val="1000"/>
              </a:spcBef>
              <a:spcAft>
                <a:spcPts val="0"/>
              </a:spcAft>
              <a:buClr>
                <a:schemeClr val="dk1"/>
              </a:buClr>
              <a:buSzPct val="100000"/>
              <a:buNone/>
            </a:pPr>
            <a:r>
              <a:t/>
            </a:r>
            <a:endParaRPr/>
          </a:p>
        </p:txBody>
      </p:sp>
      <p:sp>
        <p:nvSpPr>
          <p:cNvPr id="210" name="Google Shape;210;p2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List up to 6 schools </a:t>
            </a:r>
            <a:endParaRPr/>
          </a:p>
          <a:p>
            <a:pPr indent="-228600" lvl="0" marL="228600" rtl="0" algn="l">
              <a:lnSpc>
                <a:spcPct val="90000"/>
              </a:lnSpc>
              <a:spcBef>
                <a:spcPts val="1000"/>
              </a:spcBef>
              <a:spcAft>
                <a:spcPts val="0"/>
              </a:spcAft>
              <a:buClr>
                <a:schemeClr val="dk1"/>
              </a:buClr>
              <a:buSzPts val="2800"/>
              <a:buChar char="•"/>
            </a:pPr>
            <a:r>
              <a:rPr lang="en-GB"/>
              <a:t>Include grammar, upper, all-ability and out of county schools</a:t>
            </a:r>
            <a:endParaRPr/>
          </a:p>
          <a:p>
            <a:pPr indent="-228600" lvl="0" marL="228600" rtl="0" algn="l">
              <a:lnSpc>
                <a:spcPct val="90000"/>
              </a:lnSpc>
              <a:spcBef>
                <a:spcPts val="1000"/>
              </a:spcBef>
              <a:spcAft>
                <a:spcPts val="0"/>
              </a:spcAft>
              <a:buClr>
                <a:schemeClr val="dk1"/>
              </a:buClr>
              <a:buSzPts val="2800"/>
              <a:buChar char="•"/>
            </a:pPr>
            <a:r>
              <a:rPr lang="en-GB"/>
              <a:t>Put the schools in the order you prefer them</a:t>
            </a:r>
            <a:endParaRPr/>
          </a:p>
          <a:p>
            <a:pPr indent="-133350" lvl="0" marL="228600" rtl="0" algn="l">
              <a:lnSpc>
                <a:spcPct val="90000"/>
              </a:lnSpc>
              <a:spcBef>
                <a:spcPts val="1000"/>
              </a:spcBef>
              <a:spcAft>
                <a:spcPts val="0"/>
              </a:spcAft>
              <a:buClr>
                <a:schemeClr val="dk1"/>
              </a:buClr>
              <a:buSzPts val="1500"/>
              <a:buNone/>
            </a:pPr>
            <a:r>
              <a:t/>
            </a:r>
            <a:endParaRPr sz="1500"/>
          </a:p>
        </p:txBody>
      </p:sp>
      <p:sp>
        <p:nvSpPr>
          <p:cNvPr id="211" name="Google Shape;211;p2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lang="en-GB" sz="2400"/>
              <a:t>Consider: </a:t>
            </a:r>
            <a:endParaRPr/>
          </a:p>
          <a:p>
            <a:pPr indent="0" lvl="0" marL="0" rtl="0" algn="l">
              <a:lnSpc>
                <a:spcPct val="90000"/>
              </a:lnSpc>
              <a:spcBef>
                <a:spcPts val="1000"/>
              </a:spcBef>
              <a:spcAft>
                <a:spcPts val="0"/>
              </a:spcAft>
              <a:buClr>
                <a:schemeClr val="dk1"/>
              </a:buClr>
              <a:buSzPct val="100000"/>
              <a:buNone/>
            </a:pPr>
            <a:r>
              <a:t/>
            </a:r>
            <a:endParaRPr/>
          </a:p>
        </p:txBody>
      </p:sp>
      <p:sp>
        <p:nvSpPr>
          <p:cNvPr id="212" name="Google Shape;212;p2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sz="2800"/>
              <a:t>The order of your preferences carefully</a:t>
            </a:r>
            <a:endParaRPr/>
          </a:p>
          <a:p>
            <a:pPr indent="-228600" lvl="0" marL="228600" rtl="0" algn="l">
              <a:lnSpc>
                <a:spcPct val="90000"/>
              </a:lnSpc>
              <a:spcBef>
                <a:spcPts val="1000"/>
              </a:spcBef>
              <a:spcAft>
                <a:spcPts val="0"/>
              </a:spcAft>
              <a:buClr>
                <a:schemeClr val="dk1"/>
              </a:buClr>
              <a:buSzPts val="2800"/>
              <a:buChar char="•"/>
            </a:pPr>
            <a:r>
              <a:rPr lang="en-GB" sz="2800"/>
              <a:t>Including local (catchment) school(s) that you have a good chance of being offered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Think about…</a:t>
            </a:r>
            <a:endParaRPr/>
          </a:p>
        </p:txBody>
      </p:sp>
      <p:grpSp>
        <p:nvGrpSpPr>
          <p:cNvPr id="219" name="Google Shape;219;p21"/>
          <p:cNvGrpSpPr/>
          <p:nvPr/>
        </p:nvGrpSpPr>
        <p:grpSpPr>
          <a:xfrm>
            <a:off x="1179910" y="1826097"/>
            <a:ext cx="6784178" cy="4350392"/>
            <a:chOff x="551260" y="472"/>
            <a:chExt cx="6784178" cy="4350392"/>
          </a:xfrm>
        </p:grpSpPr>
        <p:sp>
          <p:nvSpPr>
            <p:cNvPr id="220" name="Google Shape;220;p21"/>
            <p:cNvSpPr/>
            <p:nvPr/>
          </p:nvSpPr>
          <p:spPr>
            <a:xfrm>
              <a:off x="3591693" y="867422"/>
              <a:ext cx="669113" cy="91440"/>
            </a:xfrm>
            <a:custGeom>
              <a:rect b="b" l="l" r="r" t="t"/>
              <a:pathLst>
                <a:path extrusionOk="0" h="120000" w="120000">
                  <a:moveTo>
                    <a:pt x="0" y="60000"/>
                  </a:moveTo>
                  <a:lnTo>
                    <a:pt x="120000" y="60000"/>
                  </a:lnTo>
                </a:path>
              </a:pathLst>
            </a:custGeom>
            <a:noFill/>
            <a:ln cap="flat" cmpd="sng" w="9525">
              <a:solidFill>
                <a:srgbClr val="4372C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txBox="1"/>
            <p:nvPr/>
          </p:nvSpPr>
          <p:spPr>
            <a:xfrm>
              <a:off x="3908757" y="909643"/>
              <a:ext cx="34985" cy="699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22" name="Google Shape;222;p21"/>
            <p:cNvSpPr/>
            <p:nvPr/>
          </p:nvSpPr>
          <p:spPr>
            <a:xfrm>
              <a:off x="551260" y="472"/>
              <a:ext cx="3042232" cy="1825339"/>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txBox="1"/>
            <p:nvPr/>
          </p:nvSpPr>
          <p:spPr>
            <a:xfrm>
              <a:off x="551260" y="472"/>
              <a:ext cx="3042232" cy="1825339"/>
            </a:xfrm>
            <a:prstGeom prst="rect">
              <a:avLst/>
            </a:prstGeom>
            <a:noFill/>
            <a:ln>
              <a:noFill/>
            </a:ln>
          </p:spPr>
          <p:txBody>
            <a:bodyPr anchorCtr="0" anchor="ctr" bIns="156475" lIns="149050" spcFirstLastPara="1" rIns="149050" wrap="square" tIns="156475">
              <a:noAutofit/>
            </a:bodyPr>
            <a:lstStyle/>
            <a:p>
              <a:pPr indent="0" lvl="0" marL="0" marR="0" rtl="0" algn="ctr">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Does your child need to sit or pass a test to be considered for a place at the school? </a:t>
              </a:r>
              <a:endParaRPr sz="1800">
                <a:solidFill>
                  <a:schemeClr val="lt1"/>
                </a:solidFill>
                <a:latin typeface="Calibri"/>
                <a:ea typeface="Calibri"/>
                <a:cs typeface="Calibri"/>
                <a:sym typeface="Calibri"/>
              </a:endParaRPr>
            </a:p>
          </p:txBody>
        </p:sp>
        <p:sp>
          <p:nvSpPr>
            <p:cNvPr id="224" name="Google Shape;224;p21"/>
            <p:cNvSpPr/>
            <p:nvPr/>
          </p:nvSpPr>
          <p:spPr>
            <a:xfrm>
              <a:off x="2072376" y="1824012"/>
              <a:ext cx="3741946" cy="669113"/>
            </a:xfrm>
            <a:custGeom>
              <a:rect b="b" l="l" r="r" t="t"/>
              <a:pathLst>
                <a:path extrusionOk="0" h="120000" w="120000">
                  <a:moveTo>
                    <a:pt x="120000" y="0"/>
                  </a:moveTo>
                  <a:lnTo>
                    <a:pt x="120000" y="63067"/>
                  </a:lnTo>
                  <a:lnTo>
                    <a:pt x="0" y="63067"/>
                  </a:lnTo>
                  <a:lnTo>
                    <a:pt x="0" y="120000"/>
                  </a:lnTo>
                </a:path>
              </a:pathLst>
            </a:custGeom>
            <a:noFill/>
            <a:ln cap="flat" cmpd="sng" w="9525">
              <a:solidFill>
                <a:srgbClr val="4372C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txBox="1"/>
            <p:nvPr/>
          </p:nvSpPr>
          <p:spPr>
            <a:xfrm>
              <a:off x="3848179" y="2155070"/>
              <a:ext cx="190340" cy="699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26" name="Google Shape;226;p21"/>
            <p:cNvSpPr/>
            <p:nvPr/>
          </p:nvSpPr>
          <p:spPr>
            <a:xfrm>
              <a:off x="4293206" y="472"/>
              <a:ext cx="3042232" cy="1825339"/>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txBox="1"/>
            <p:nvPr/>
          </p:nvSpPr>
          <p:spPr>
            <a:xfrm>
              <a:off x="4293206" y="472"/>
              <a:ext cx="3042232" cy="1825339"/>
            </a:xfrm>
            <a:prstGeom prst="rect">
              <a:avLst/>
            </a:prstGeom>
            <a:noFill/>
            <a:ln>
              <a:noFill/>
            </a:ln>
          </p:spPr>
          <p:txBody>
            <a:bodyPr anchorCtr="0" anchor="ctr" bIns="156475" lIns="149050" spcFirstLastPara="1" rIns="149050" wrap="square" tIns="156475">
              <a:noAutofit/>
            </a:bodyPr>
            <a:lstStyle/>
            <a:p>
              <a:pPr indent="0" lvl="0" marL="0" marR="0" rtl="0" algn="ctr">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Do you know where your child fits on the school’s admission rules? </a:t>
              </a:r>
              <a:endParaRPr sz="1800">
                <a:solidFill>
                  <a:schemeClr val="lt1"/>
                </a:solidFill>
                <a:latin typeface="Calibri"/>
                <a:ea typeface="Calibri"/>
                <a:cs typeface="Calibri"/>
                <a:sym typeface="Calibri"/>
              </a:endParaRPr>
            </a:p>
          </p:txBody>
        </p:sp>
        <p:sp>
          <p:nvSpPr>
            <p:cNvPr id="228" name="Google Shape;228;p21"/>
            <p:cNvSpPr/>
            <p:nvPr/>
          </p:nvSpPr>
          <p:spPr>
            <a:xfrm>
              <a:off x="3591693" y="3392475"/>
              <a:ext cx="669113" cy="91440"/>
            </a:xfrm>
            <a:custGeom>
              <a:rect b="b" l="l" r="r" t="t"/>
              <a:pathLst>
                <a:path extrusionOk="0" h="120000" w="120000">
                  <a:moveTo>
                    <a:pt x="0" y="60000"/>
                  </a:moveTo>
                  <a:lnTo>
                    <a:pt x="120000" y="60000"/>
                  </a:lnTo>
                </a:path>
              </a:pathLst>
            </a:custGeom>
            <a:noFill/>
            <a:ln cap="flat" cmpd="sng" w="9525">
              <a:solidFill>
                <a:srgbClr val="4372C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txBox="1"/>
            <p:nvPr/>
          </p:nvSpPr>
          <p:spPr>
            <a:xfrm>
              <a:off x="3908757" y="3434697"/>
              <a:ext cx="34985" cy="699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30" name="Google Shape;230;p21"/>
            <p:cNvSpPr/>
            <p:nvPr/>
          </p:nvSpPr>
          <p:spPr>
            <a:xfrm>
              <a:off x="551260" y="2525525"/>
              <a:ext cx="3042232" cy="1825339"/>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txBox="1"/>
            <p:nvPr/>
          </p:nvSpPr>
          <p:spPr>
            <a:xfrm>
              <a:off x="551260" y="2525525"/>
              <a:ext cx="3042232" cy="1825339"/>
            </a:xfrm>
            <a:prstGeom prst="rect">
              <a:avLst/>
            </a:prstGeom>
            <a:noFill/>
            <a:ln>
              <a:noFill/>
            </a:ln>
          </p:spPr>
          <p:txBody>
            <a:bodyPr anchorCtr="0" anchor="ctr" bIns="156475" lIns="149050" spcFirstLastPara="1" rIns="149050" wrap="square" tIns="156475">
              <a:noAutofit/>
            </a:bodyPr>
            <a:lstStyle/>
            <a:p>
              <a:pPr indent="0" lvl="0" marL="0" marR="0" rtl="0" algn="ctr">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Do you need to complete a supplementary information form (SIF) for the school? (e.g. Due to faith or because your child is eligible for Pupil Premium)</a:t>
              </a:r>
              <a:endParaRPr sz="1800">
                <a:solidFill>
                  <a:schemeClr val="lt1"/>
                </a:solidFill>
                <a:latin typeface="Calibri"/>
                <a:ea typeface="Calibri"/>
                <a:cs typeface="Calibri"/>
                <a:sym typeface="Calibri"/>
              </a:endParaRPr>
            </a:p>
          </p:txBody>
        </p:sp>
        <p:sp>
          <p:nvSpPr>
            <p:cNvPr id="232" name="Google Shape;232;p21"/>
            <p:cNvSpPr/>
            <p:nvPr/>
          </p:nvSpPr>
          <p:spPr>
            <a:xfrm>
              <a:off x="4293206" y="2525525"/>
              <a:ext cx="3042232" cy="1825339"/>
            </a:xfrm>
            <a:prstGeom prst="rect">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1"/>
            <p:cNvSpPr txBox="1"/>
            <p:nvPr/>
          </p:nvSpPr>
          <p:spPr>
            <a:xfrm>
              <a:off x="4293206" y="2525525"/>
              <a:ext cx="3042232" cy="1825339"/>
            </a:xfrm>
            <a:prstGeom prst="rect">
              <a:avLst/>
            </a:prstGeom>
            <a:noFill/>
            <a:ln>
              <a:noFill/>
            </a:ln>
          </p:spPr>
          <p:txBody>
            <a:bodyPr anchorCtr="0" anchor="ctr" bIns="156475" lIns="149050" spcFirstLastPara="1" rIns="149050" wrap="square" tIns="156475">
              <a:noAutofit/>
            </a:bodyPr>
            <a:lstStyle/>
            <a:p>
              <a:pPr indent="0" lvl="0" marL="0" marR="0" rtl="0" algn="ctr">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Do you live in catchment? (Check this on the Buckinghamshire Council website)</a:t>
              </a: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How will your child get to school?</a:t>
            </a:r>
            <a:endParaRPr/>
          </a:p>
        </p:txBody>
      </p:sp>
      <p:grpSp>
        <p:nvGrpSpPr>
          <p:cNvPr id="240" name="Google Shape;240;p22"/>
          <p:cNvGrpSpPr/>
          <p:nvPr/>
        </p:nvGrpSpPr>
        <p:grpSpPr>
          <a:xfrm>
            <a:off x="948277" y="1827060"/>
            <a:ext cx="7247445" cy="4348467"/>
            <a:chOff x="319627" y="1435"/>
            <a:chExt cx="7247445" cy="4348467"/>
          </a:xfrm>
        </p:grpSpPr>
        <p:sp>
          <p:nvSpPr>
            <p:cNvPr id="241" name="Google Shape;241;p22"/>
            <p:cNvSpPr/>
            <p:nvPr/>
          </p:nvSpPr>
          <p:spPr>
            <a:xfrm>
              <a:off x="319627" y="1435"/>
              <a:ext cx="7247445" cy="4348467"/>
            </a:xfrm>
            <a:prstGeom prst="rect">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txBox="1"/>
            <p:nvPr/>
          </p:nvSpPr>
          <p:spPr>
            <a:xfrm>
              <a:off x="319627" y="1435"/>
              <a:ext cx="7247445" cy="4348467"/>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Calibri"/>
                <a:buNone/>
              </a:pPr>
              <a:r>
                <a:rPr lang="en-GB" sz="2700">
                  <a:solidFill>
                    <a:schemeClr val="lt1"/>
                  </a:solidFill>
                  <a:latin typeface="Calibri"/>
                  <a:ea typeface="Calibri"/>
                  <a:cs typeface="Calibri"/>
                  <a:sym typeface="Calibri"/>
                </a:rPr>
                <a:t>Transport is given to the </a:t>
              </a:r>
              <a:r>
                <a:rPr b="1" lang="en-GB" sz="2700" u="sng">
                  <a:solidFill>
                    <a:schemeClr val="lt1"/>
                  </a:solidFill>
                  <a:latin typeface="Calibri"/>
                  <a:ea typeface="Calibri"/>
                  <a:cs typeface="Calibri"/>
                  <a:sym typeface="Calibri"/>
                </a:rPr>
                <a:t>nearest</a:t>
              </a:r>
              <a:r>
                <a:rPr lang="en-GB" sz="2700">
                  <a:solidFill>
                    <a:schemeClr val="lt1"/>
                  </a:solidFill>
                  <a:latin typeface="Calibri"/>
                  <a:ea typeface="Calibri"/>
                  <a:cs typeface="Calibri"/>
                  <a:sym typeface="Calibri"/>
                </a:rPr>
                <a:t> secondary school if: </a:t>
              </a:r>
              <a:endParaRPr sz="2700">
                <a:solidFill>
                  <a:schemeClr val="lt1"/>
                </a:solidFill>
                <a:latin typeface="Calibri"/>
                <a:ea typeface="Calibri"/>
                <a:cs typeface="Calibri"/>
                <a:sym typeface="Calibri"/>
              </a:endParaRPr>
            </a:p>
            <a:p>
              <a:pPr indent="-228600" lvl="1" marL="228600" marR="0" rtl="0" algn="l">
                <a:lnSpc>
                  <a:spcPct val="90000"/>
                </a:lnSpc>
                <a:spcBef>
                  <a:spcPts val="94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Over three miles away, or </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Under three miles but the route is an ‘unsafe walking route’</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Check on </a:t>
              </a:r>
              <a:r>
                <a:rPr b="0" i="0" lang="en-GB" sz="2100" u="sng" cap="none" strike="noStrike">
                  <a:solidFill>
                    <a:schemeClr val="hlink"/>
                  </a:solidFill>
                  <a:latin typeface="Calibri"/>
                  <a:ea typeface="Calibri"/>
                  <a:cs typeface="Calibri"/>
                  <a:sym typeface="Calibri"/>
                  <a:hlinkClick r:id="rId3"/>
                </a:rPr>
                <a:t>Find my child a school place (buckscc.gov.uk)</a:t>
              </a:r>
              <a:r>
                <a:rPr b="0" i="0" lang="en-GB" sz="2100" u="none" cap="none" strike="noStrike">
                  <a:solidFill>
                    <a:schemeClr val="lt1"/>
                  </a:solidFill>
                  <a:latin typeface="Calibri"/>
                  <a:ea typeface="Calibri"/>
                  <a:cs typeface="Calibri"/>
                  <a:sym typeface="Calibri"/>
                </a:rPr>
                <a:t> to find your nearest school for transport purposes</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All secondary schools are treated equally (grammar/upper/comprehensive/free)</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If you qualify for grammar school and attend your nearest grammar school, you will only be assisted with transport if there is </a:t>
              </a:r>
              <a:r>
                <a:rPr b="0" i="1" lang="en-GB" sz="2100" u="none" cap="none" strike="noStrike">
                  <a:solidFill>
                    <a:schemeClr val="lt1"/>
                  </a:solidFill>
                  <a:latin typeface="Calibri"/>
                  <a:ea typeface="Calibri"/>
                  <a:cs typeface="Calibri"/>
                  <a:sym typeface="Calibri"/>
                </a:rPr>
                <a:t>no nearer </a:t>
              </a:r>
              <a:r>
                <a:rPr b="0" i="0" lang="en-GB" sz="2100" u="none" cap="none" strike="noStrike">
                  <a:solidFill>
                    <a:schemeClr val="lt1"/>
                  </a:solidFill>
                  <a:latin typeface="Calibri"/>
                  <a:ea typeface="Calibri"/>
                  <a:cs typeface="Calibri"/>
                  <a:sym typeface="Calibri"/>
                </a:rPr>
                <a:t>upper school.</a:t>
              </a:r>
              <a:endParaRPr b="0" i="0" sz="2100" u="none" cap="none" strike="noStrike">
                <a:solidFill>
                  <a:schemeClr val="lt1"/>
                </a:solidFill>
                <a:latin typeface="Calibri"/>
                <a:ea typeface="Calibri"/>
                <a:cs typeface="Calibri"/>
                <a:sym typeface="Calibri"/>
              </a:endParaRPr>
            </a:p>
            <a:p>
              <a:pPr indent="-228600" lvl="1" marL="228600" marR="0" rtl="0" algn="l">
                <a:lnSpc>
                  <a:spcPct val="90000"/>
                </a:lnSpc>
                <a:spcBef>
                  <a:spcPts val="315"/>
                </a:spcBef>
                <a:spcAft>
                  <a:spcPts val="0"/>
                </a:spcAft>
                <a:buClr>
                  <a:schemeClr val="lt1"/>
                </a:buClr>
                <a:buSzPts val="2100"/>
                <a:buFont typeface="Calibri"/>
                <a:buChar char="•"/>
              </a:pPr>
              <a:r>
                <a:rPr b="0" i="0" lang="en-GB" sz="2100" u="none" cap="none" strike="noStrike">
                  <a:solidFill>
                    <a:schemeClr val="lt1"/>
                  </a:solidFill>
                  <a:latin typeface="Calibri"/>
                  <a:ea typeface="Calibri"/>
                  <a:cs typeface="Calibri"/>
                  <a:sym typeface="Calibri"/>
                </a:rPr>
                <a:t>Paid-for bus tickets can be purchased</a:t>
              </a:r>
              <a:endParaRPr b="0" i="0" sz="2100" u="none" cap="none" strike="noStrik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Buckinghamshire Council standard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